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7"/>
  </p:notesMasterIdLst>
  <p:handoutMasterIdLst>
    <p:handoutMasterId r:id="rId28"/>
  </p:handoutMasterIdLst>
  <p:sldIdLst>
    <p:sldId id="314" r:id="rId5"/>
    <p:sldId id="375" r:id="rId6"/>
    <p:sldId id="442" r:id="rId7"/>
    <p:sldId id="443" r:id="rId8"/>
    <p:sldId id="444" r:id="rId9"/>
    <p:sldId id="461" r:id="rId10"/>
    <p:sldId id="436" r:id="rId11"/>
    <p:sldId id="446" r:id="rId12"/>
    <p:sldId id="462" r:id="rId13"/>
    <p:sldId id="458" r:id="rId14"/>
    <p:sldId id="460" r:id="rId15"/>
    <p:sldId id="464" r:id="rId16"/>
    <p:sldId id="447" r:id="rId17"/>
    <p:sldId id="450" r:id="rId18"/>
    <p:sldId id="451" r:id="rId19"/>
    <p:sldId id="452" r:id="rId20"/>
    <p:sldId id="453" r:id="rId21"/>
    <p:sldId id="454" r:id="rId22"/>
    <p:sldId id="459" r:id="rId23"/>
    <p:sldId id="448" r:id="rId24"/>
    <p:sldId id="455" r:id="rId25"/>
    <p:sldId id="465" r:id="rId2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5">
          <p15:clr>
            <a:srgbClr val="A4A3A4"/>
          </p15:clr>
        </p15:guide>
        <p15:guide id="2" pos="39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90304"/>
    <a:srgbClr val="969696"/>
    <a:srgbClr val="9E9A95"/>
    <a:srgbClr val="382E25"/>
    <a:srgbClr val="C17945"/>
    <a:srgbClr val="31526A"/>
    <a:srgbClr val="252626"/>
    <a:srgbClr val="A6A6A6"/>
    <a:srgbClr val="C6BFBB"/>
    <a:srgbClr val="ED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8" autoAdjust="0"/>
    <p:restoredTop sz="86395" autoAdjust="0"/>
  </p:normalViewPr>
  <p:slideViewPr>
    <p:cSldViewPr snapToGrid="0" snapToObjects="1">
      <p:cViewPr varScale="1">
        <p:scale>
          <a:sx n="107" d="100"/>
          <a:sy n="107" d="100"/>
        </p:scale>
        <p:origin x="184" y="808"/>
      </p:cViewPr>
      <p:guideLst>
        <p:guide orient="horz" pos="3185"/>
        <p:guide pos="392"/>
      </p:guideLst>
    </p:cSldViewPr>
  </p:slideViewPr>
  <p:outlineViewPr>
    <p:cViewPr>
      <p:scale>
        <a:sx n="33" d="100"/>
        <a:sy n="33" d="100"/>
      </p:scale>
      <p:origin x="0" y="-10864"/>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32" d="100"/>
          <a:sy n="132" d="100"/>
        </p:scale>
        <p:origin x="-592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7859BD-4604-2843-976C-9F2DEE3C79DB}" type="datetimeFigureOut">
              <a:rPr lang="en-US" smtClean="0"/>
              <a:t>10/17/24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E108F45-8DB7-E449-85E4-EC04F96DF3AA}" type="datetimeFigureOut">
              <a:rPr lang="en-US" smtClean="0"/>
              <a:t>10/17/24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6D261-4ACC-5E49-97C5-9D8FD2D9A3AF}" type="slidenum">
              <a:rPr lang="en-US" smtClean="0"/>
              <a:t>10</a:t>
            </a:fld>
            <a:endParaRPr lang="en-US"/>
          </a:p>
        </p:txBody>
      </p:sp>
    </p:spTree>
    <p:extLst>
      <p:ext uri="{BB962C8B-B14F-4D97-AF65-F5344CB8AC3E}">
        <p14:creationId xmlns:p14="http://schemas.microsoft.com/office/powerpoint/2010/main" val="58016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6D261-4ACC-5E49-97C5-9D8FD2D9A3AF}" type="slidenum">
              <a:rPr lang="en-US" smtClean="0"/>
              <a:t>11</a:t>
            </a:fld>
            <a:endParaRPr lang="en-US"/>
          </a:p>
        </p:txBody>
      </p:sp>
    </p:spTree>
    <p:extLst>
      <p:ext uri="{BB962C8B-B14F-4D97-AF65-F5344CB8AC3E}">
        <p14:creationId xmlns:p14="http://schemas.microsoft.com/office/powerpoint/2010/main" val="419465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6D261-4ACC-5E49-97C5-9D8FD2D9A3AF}" type="slidenum">
              <a:rPr lang="en-US" smtClean="0"/>
              <a:t>12</a:t>
            </a:fld>
            <a:endParaRPr lang="en-US"/>
          </a:p>
        </p:txBody>
      </p:sp>
    </p:spTree>
    <p:extLst>
      <p:ext uri="{BB962C8B-B14F-4D97-AF65-F5344CB8AC3E}">
        <p14:creationId xmlns:p14="http://schemas.microsoft.com/office/powerpoint/2010/main" val="419465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6D261-4ACC-5E49-97C5-9D8FD2D9A3AF}" type="slidenum">
              <a:rPr lang="en-US" smtClean="0"/>
              <a:t>21</a:t>
            </a:fld>
            <a:endParaRPr lang="en-US"/>
          </a:p>
        </p:txBody>
      </p:sp>
    </p:spTree>
    <p:extLst>
      <p:ext uri="{BB962C8B-B14F-4D97-AF65-F5344CB8AC3E}">
        <p14:creationId xmlns:p14="http://schemas.microsoft.com/office/powerpoint/2010/main" val="1224665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6D261-4ACC-5E49-97C5-9D8FD2D9A3AF}" type="slidenum">
              <a:rPr lang="en-US" smtClean="0"/>
              <a:t>22</a:t>
            </a:fld>
            <a:endParaRPr lang="en-US"/>
          </a:p>
        </p:txBody>
      </p:sp>
    </p:spTree>
    <p:extLst>
      <p:ext uri="{BB962C8B-B14F-4D97-AF65-F5344CB8AC3E}">
        <p14:creationId xmlns:p14="http://schemas.microsoft.com/office/powerpoint/2010/main" val="1670215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633304" y="-648376"/>
            <a:ext cx="733465" cy="2367520"/>
            <a:chOff x="685136" y="-246616"/>
            <a:chExt cx="733465" cy="2367520"/>
          </a:xfrm>
        </p:grpSpPr>
        <p:sp>
          <p:nvSpPr>
            <p:cNvPr id="6" name="Rectangle 5"/>
            <p:cNvSpPr/>
            <p:nvPr userDrawn="1"/>
          </p:nvSpPr>
          <p:spPr>
            <a:xfrm>
              <a:off x="685136" y="-24661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308" y="1380149"/>
              <a:ext cx="489120" cy="620806"/>
            </a:xfrm>
            <a:prstGeom prst="rect">
              <a:avLst/>
            </a:prstGeom>
          </p:spPr>
        </p:pic>
      </p:grpSp>
      <p:sp>
        <p:nvSpPr>
          <p:cNvPr id="2" name="Title 1"/>
          <p:cNvSpPr>
            <a:spLocks noGrp="1"/>
          </p:cNvSpPr>
          <p:nvPr userDrawn="1">
            <p:ph type="title" hasCustomPrompt="1"/>
          </p:nvPr>
        </p:nvSpPr>
        <p:spPr>
          <a:xfrm>
            <a:off x="502903" y="2766523"/>
            <a:ext cx="7734221" cy="1114494"/>
          </a:xfrm>
        </p:spPr>
        <p:txBody>
          <a:bodyPr anchor="ctr">
            <a:normAutofit/>
          </a:bodyPr>
          <a:lstStyle>
            <a:lvl1pPr>
              <a:lnSpc>
                <a:spcPct val="90000"/>
              </a:lnSpc>
              <a:defRPr sz="4000" b="1" i="0" spc="0" baseline="0">
                <a:solidFill>
                  <a:schemeClr val="bg1"/>
                </a:solidFill>
                <a:latin typeface="Arial"/>
                <a:cs typeface="Arial"/>
              </a:defRPr>
            </a:lvl1pPr>
          </a:lstStyle>
          <a:p>
            <a:r>
              <a:rPr lang="en-US" dirty="0"/>
              <a:t>Unnecessarily extra long title of presentation</a:t>
            </a:r>
          </a:p>
        </p:txBody>
      </p:sp>
      <p:sp>
        <p:nvSpPr>
          <p:cNvPr id="11" name="Text Placeholder 19"/>
          <p:cNvSpPr>
            <a:spLocks noGrp="1"/>
          </p:cNvSpPr>
          <p:nvPr userDrawn="1">
            <p:ph type="body" sz="quarter" idx="10" hasCustomPrompt="1"/>
          </p:nvPr>
        </p:nvSpPr>
        <p:spPr>
          <a:xfrm>
            <a:off x="530694" y="4709821"/>
            <a:ext cx="7734222" cy="277654"/>
          </a:xfrm>
        </p:spPr>
        <p:txBody>
          <a:bodyPr anchor="ctr">
            <a:noAutofit/>
          </a:bodyPr>
          <a:lstStyle>
            <a:lvl1pPr marL="0" indent="0">
              <a:buNone/>
              <a:defRPr sz="1100" b="1" spc="80" baseline="0">
                <a:solidFill>
                  <a:srgbClr val="A6A6A6"/>
                </a:solidFill>
                <a:latin typeface="Arial"/>
                <a:cs typeface="Arial"/>
              </a:defRPr>
            </a:lvl1pPr>
          </a:lstStyle>
          <a:p>
            <a:pPr lvl="0"/>
            <a:r>
              <a:rPr lang="en-US" dirty="0"/>
              <a:t>INDIANA UNIVERSITY BLOOMINGTON</a:t>
            </a:r>
          </a:p>
        </p:txBody>
      </p:sp>
      <p:sp>
        <p:nvSpPr>
          <p:cNvPr id="9" name="Text Placeholder 19"/>
          <p:cNvSpPr>
            <a:spLocks noGrp="1"/>
          </p:cNvSpPr>
          <p:nvPr>
            <p:ph type="body" sz="quarter" idx="11" hasCustomPrompt="1"/>
          </p:nvPr>
        </p:nvSpPr>
        <p:spPr>
          <a:xfrm>
            <a:off x="530694" y="2443859"/>
            <a:ext cx="7734222" cy="252412"/>
          </a:xfrm>
        </p:spPr>
        <p:txBody>
          <a:bodyPr anchor="ctr">
            <a:noAutofit/>
          </a:bodyPr>
          <a:lstStyle>
            <a:lvl1pPr marL="0" indent="0">
              <a:buNone/>
              <a:defRPr sz="1800" b="0" spc="0" baseline="0">
                <a:solidFill>
                  <a:srgbClr val="A6A6A6"/>
                </a:solidFill>
                <a:latin typeface="Arial"/>
                <a:cs typeface="Arial"/>
              </a:defRPr>
            </a:lvl1pPr>
          </a:lstStyle>
          <a:p>
            <a:pPr lvl="0"/>
            <a:r>
              <a:rPr lang="en-US" dirty="0"/>
              <a:t>SUBHEAD OR NAME OF SCHOOL, DEPARTMENT, OR UNIT</a:t>
            </a:r>
          </a:p>
        </p:txBody>
      </p:sp>
    </p:spTree>
    <p:extLst>
      <p:ext uri="{BB962C8B-B14F-4D97-AF65-F5344CB8AC3E}">
        <p14:creationId xmlns:p14="http://schemas.microsoft.com/office/powerpoint/2010/main" val="125665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2274522"/>
            <a:ext cx="6802482" cy="656910"/>
          </a:xfrm>
        </p:spPr>
        <p:txBody>
          <a:bodyPr anchor="ctr">
            <a:noAutofit/>
          </a:bodyPr>
          <a:lstStyle>
            <a:lvl1pPr>
              <a:defRPr sz="4000" b="1" i="0" spc="0" baseline="0">
                <a:solidFill>
                  <a:srgbClr val="FFFFFF"/>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031339"/>
            <a:ext cx="3700462" cy="252412"/>
          </a:xfrm>
        </p:spPr>
        <p:txBody>
          <a:bodyPr anchor="ctr">
            <a:noAutofit/>
          </a:bodyPr>
          <a:lstStyle>
            <a:lvl1pPr marL="0" indent="0">
              <a:buNone/>
              <a:defRPr sz="1400" b="1" i="0" spc="50" baseline="0">
                <a:solidFill>
                  <a:srgbClr val="A6A6A6"/>
                </a:solidFill>
                <a:latin typeface="Arial"/>
                <a:cs typeface="Arial"/>
              </a:defRPr>
            </a:lvl1pPr>
          </a:lstStyle>
          <a:p>
            <a:pPr lvl="0"/>
            <a:r>
              <a:rPr lang="en-US" dirty="0"/>
              <a:t>SECTION NUMBER OR SUBTITLE</a:t>
            </a:r>
          </a:p>
        </p:txBody>
      </p:sp>
      <p:sp>
        <p:nvSpPr>
          <p:cNvPr id="4" name="Rectangle 3"/>
          <p:cNvSpPr/>
          <p:nvPr userDrawn="1"/>
        </p:nvSpPr>
        <p:spPr>
          <a:xfrm>
            <a:off x="-14942" y="2032000"/>
            <a:ext cx="148614" cy="836706"/>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9827" y="759070"/>
            <a:ext cx="8004391" cy="699065"/>
          </a:xfrm>
        </p:spPr>
        <p:txBody>
          <a:bodyPr>
            <a:normAutofit/>
          </a:bodyPr>
          <a:lstStyle>
            <a:lvl1pPr>
              <a:defRPr sz="3000" b="1" i="0" cap="none" spc="0">
                <a:solidFill>
                  <a:srgbClr val="404041"/>
                </a:solidFill>
                <a:latin typeface="Arial"/>
                <a:cs typeface="Arial"/>
              </a:defRPr>
            </a:lvl1pPr>
          </a:lstStyle>
          <a:p>
            <a:r>
              <a:rPr lang="en-US" dirty="0"/>
              <a:t>Click to edit master title style</a:t>
            </a:r>
          </a:p>
        </p:txBody>
      </p:sp>
      <p:sp>
        <p:nvSpPr>
          <p:cNvPr id="5" name="Rectangle 4"/>
          <p:cNvSpPr/>
          <p:nvPr userDrawn="1"/>
        </p:nvSpPr>
        <p:spPr>
          <a:xfrm>
            <a:off x="0" y="957832"/>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9"/>
          <p:cNvSpPr>
            <a:spLocks noGrp="1"/>
          </p:cNvSpPr>
          <p:nvPr>
            <p:ph type="body" sz="quarter" idx="10" hasCustomPrompt="1"/>
          </p:nvPr>
        </p:nvSpPr>
        <p:spPr>
          <a:xfrm>
            <a:off x="4833956" y="284947"/>
            <a:ext cx="3700462" cy="252412"/>
          </a:xfrm>
        </p:spPr>
        <p:txBody>
          <a:bodyPr>
            <a:noAutofit/>
          </a:bodyPr>
          <a:lstStyle>
            <a:lvl1pPr marL="0" indent="0" algn="r">
              <a:buNone/>
              <a:defRPr sz="1100" b="0" i="0" spc="0" baseline="0">
                <a:solidFill>
                  <a:srgbClr val="A6A6A6"/>
                </a:solidFill>
                <a:latin typeface="Arial"/>
                <a:cs typeface="Arial"/>
              </a:defRPr>
            </a:lvl1pPr>
          </a:lstStyle>
          <a:p>
            <a:pPr lvl="0"/>
            <a:r>
              <a:rPr lang="en-US" dirty="0"/>
              <a:t>SECTION TITLE OR SUBTITLE</a:t>
            </a:r>
          </a:p>
        </p:txBody>
      </p:sp>
      <p:sp>
        <p:nvSpPr>
          <p:cNvPr id="4" name="TextBox 3"/>
          <p:cNvSpPr txBox="1"/>
          <p:nvPr userDrawn="1"/>
        </p:nvSpPr>
        <p:spPr>
          <a:xfrm>
            <a:off x="3556000" y="3541059"/>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518824" y="1629404"/>
            <a:ext cx="8015594" cy="281063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grpSp>
        <p:nvGrpSpPr>
          <p:cNvPr id="12" name="Group 11"/>
          <p:cNvGrpSpPr/>
          <p:nvPr userDrawn="1"/>
        </p:nvGrpSpPr>
        <p:grpSpPr>
          <a:xfrm>
            <a:off x="-30788" y="4661517"/>
            <a:ext cx="9228667" cy="528963"/>
            <a:chOff x="-30788" y="4661517"/>
            <a:chExt cx="9228667" cy="528963"/>
          </a:xfrm>
        </p:grpSpPr>
        <p:sp>
          <p:nvSpPr>
            <p:cNvPr id="14" name="Rectangle 1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3F211861-C926-5045-80EB-F7C0F5035E0A}"/>
              </a:ext>
            </a:extLst>
          </p:cNvPr>
          <p:cNvPicPr>
            <a:picLocks noChangeAspect="1"/>
          </p:cNvPicPr>
          <p:nvPr userDrawn="1"/>
        </p:nvPicPr>
        <p:blipFill>
          <a:blip r:embed="rId2"/>
          <a:stretch>
            <a:fillRect/>
          </a:stretch>
        </p:blipFill>
        <p:spPr>
          <a:xfrm>
            <a:off x="635303" y="4714456"/>
            <a:ext cx="2209495" cy="496144"/>
          </a:xfrm>
          <a:prstGeom prst="rect">
            <a:avLst/>
          </a:prstGeom>
        </p:spPr>
      </p:pic>
      <p:pic>
        <p:nvPicPr>
          <p:cNvPr id="11" name="Picture 10">
            <a:extLst>
              <a:ext uri="{FF2B5EF4-FFF2-40B4-BE49-F238E27FC236}">
                <a16:creationId xmlns:a16="http://schemas.microsoft.com/office/drawing/2014/main" id="{50745561-9BCF-CE41-A5D1-FD3C6B0C68A9}"/>
              </a:ext>
            </a:extLst>
          </p:cNvPr>
          <p:cNvPicPr>
            <a:picLocks noChangeAspect="1"/>
          </p:cNvPicPr>
          <p:nvPr userDrawn="1"/>
        </p:nvPicPr>
        <p:blipFill>
          <a:blip r:embed="rId3"/>
          <a:stretch>
            <a:fillRect/>
          </a:stretch>
        </p:blipFill>
        <p:spPr>
          <a:xfrm>
            <a:off x="6407342" y="4777748"/>
            <a:ext cx="2209495" cy="369560"/>
          </a:xfrm>
          <a:prstGeom prst="rect">
            <a:avLst/>
          </a:prstGeom>
        </p:spPr>
      </p:pic>
    </p:spTree>
    <p:extLst>
      <p:ext uri="{BB962C8B-B14F-4D97-AF65-F5344CB8AC3E}">
        <p14:creationId xmlns:p14="http://schemas.microsoft.com/office/powerpoint/2010/main" val="36820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3" y="464386"/>
            <a:ext cx="4560579" cy="779318"/>
          </a:xfrm>
          <a:prstGeom prst="rect">
            <a:avLst/>
          </a:prstGeom>
        </p:spPr>
        <p:txBody>
          <a:bodyPr vert="horz" lIns="91440" tIns="45720" rIns="91440" bIns="45720" rtlCol="0" anchor="ctr">
            <a:noAutofit/>
          </a:bodyPr>
          <a:lstStyle>
            <a:lvl1pPr>
              <a:defRPr sz="3000" b="1" i="0" spc="0">
                <a:solidFill>
                  <a:srgbClr val="40404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525303" y="1629405"/>
            <a:ext cx="4560579" cy="2792362"/>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73058" y="0"/>
            <a:ext cx="3570941" cy="5143500"/>
          </a:xfrm>
        </p:spPr>
        <p:txBody>
          <a:bodyPr/>
          <a:lstStyle/>
          <a:p>
            <a:r>
              <a:rPr lang="en-US"/>
              <a:t>Click icon to add picture</a:t>
            </a:r>
          </a:p>
        </p:txBody>
      </p:sp>
      <p:sp>
        <p:nvSpPr>
          <p:cNvPr id="17" name="Rectangle 16"/>
          <p:cNvSpPr/>
          <p:nvPr userDrawn="1"/>
        </p:nvSpPr>
        <p:spPr>
          <a:xfrm>
            <a:off x="0" y="486799"/>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7E8D652F-5394-E44A-836A-B9A9712106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5303" y="4693216"/>
            <a:ext cx="2219922" cy="497263"/>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3348" y="759070"/>
            <a:ext cx="8004409" cy="699065"/>
          </a:xfrm>
        </p:spPr>
        <p:txBody>
          <a:bodyPr>
            <a:normAutofit/>
          </a:bodyPr>
          <a:lstStyle>
            <a:lvl1pPr>
              <a:defRPr sz="3000" b="1" i="0" cap="none" spc="0">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523348" y="1630404"/>
            <a:ext cx="8011069" cy="2818769"/>
          </a:xfrm>
        </p:spPr>
        <p:txBody>
          <a:bodyPr>
            <a:normAutofit/>
          </a:bodyPr>
          <a:lstStyle>
            <a:lvl1pPr marL="342900" indent="-342900" algn="l">
              <a:lnSpc>
                <a:spcPct val="100000"/>
              </a:lnSpc>
              <a:buFont typeface="+mj-lt"/>
              <a:buAutoNum type="arabicPeriod"/>
              <a:defRPr sz="1800" spc="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9"/>
          <p:cNvSpPr>
            <a:spLocks noGrp="1"/>
          </p:cNvSpPr>
          <p:nvPr>
            <p:ph type="body" sz="quarter" idx="10" hasCustomPrompt="1"/>
          </p:nvPr>
        </p:nvSpPr>
        <p:spPr>
          <a:xfrm>
            <a:off x="4833956" y="284947"/>
            <a:ext cx="3700462" cy="252412"/>
          </a:xfrm>
        </p:spPr>
        <p:txBody>
          <a:bodyPr>
            <a:noAutofit/>
          </a:bodyPr>
          <a:lstStyle>
            <a:lvl1pPr marL="0" indent="0" algn="r">
              <a:buNone/>
              <a:defRPr sz="1100" b="0" i="0" spc="0" baseline="0">
                <a:solidFill>
                  <a:srgbClr val="A6A6A6"/>
                </a:solidFill>
                <a:latin typeface="Arial"/>
                <a:cs typeface="Arial"/>
              </a:defRPr>
            </a:lvl1pPr>
          </a:lstStyle>
          <a:p>
            <a:pPr lvl="0"/>
            <a:r>
              <a:rPr lang="en-US" dirty="0"/>
              <a:t>SECTION TITLE OR SUBTITLE</a:t>
            </a:r>
          </a:p>
        </p:txBody>
      </p:sp>
      <p:sp>
        <p:nvSpPr>
          <p:cNvPr id="23" name="Rectangle 22"/>
          <p:cNvSpPr/>
          <p:nvPr userDrawn="1"/>
        </p:nvSpPr>
        <p:spPr>
          <a:xfrm>
            <a:off x="0" y="957832"/>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30788" y="4661517"/>
            <a:ext cx="9228667" cy="528963"/>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AFBFEF14-5383-DE4E-AD45-55FF694783C5}"/>
              </a:ext>
            </a:extLst>
          </p:cNvPr>
          <p:cNvPicPr>
            <a:picLocks noChangeAspect="1"/>
          </p:cNvPicPr>
          <p:nvPr userDrawn="1"/>
        </p:nvPicPr>
        <p:blipFill>
          <a:blip r:embed="rId2"/>
          <a:stretch>
            <a:fillRect/>
          </a:stretch>
        </p:blipFill>
        <p:spPr>
          <a:xfrm>
            <a:off x="635303" y="4714456"/>
            <a:ext cx="2209495" cy="496144"/>
          </a:xfrm>
          <a:prstGeom prst="rect">
            <a:avLst/>
          </a:prstGeom>
        </p:spPr>
      </p:pic>
      <p:pic>
        <p:nvPicPr>
          <p:cNvPr id="19" name="Picture 18">
            <a:extLst>
              <a:ext uri="{FF2B5EF4-FFF2-40B4-BE49-F238E27FC236}">
                <a16:creationId xmlns:a16="http://schemas.microsoft.com/office/drawing/2014/main" id="{87F72C76-2B92-9E4E-8844-1DFDAA13B373}"/>
              </a:ext>
            </a:extLst>
          </p:cNvPr>
          <p:cNvPicPr>
            <a:picLocks noChangeAspect="1"/>
          </p:cNvPicPr>
          <p:nvPr userDrawn="1"/>
        </p:nvPicPr>
        <p:blipFill>
          <a:blip r:embed="rId3"/>
          <a:stretch>
            <a:fillRect/>
          </a:stretch>
        </p:blipFill>
        <p:spPr>
          <a:xfrm>
            <a:off x="6407342" y="4777748"/>
            <a:ext cx="2209495" cy="36956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30124" y="464386"/>
            <a:ext cx="4560579" cy="779318"/>
          </a:xfrm>
          <a:prstGeom prst="rect">
            <a:avLst/>
          </a:prstGeom>
        </p:spPr>
        <p:txBody>
          <a:bodyPr vert="horz" lIns="91440" tIns="45720" rIns="91440" bIns="45720" rtlCol="0" anchor="ctr">
            <a:noAutofit/>
          </a:bodyPr>
          <a:lstStyle>
            <a:lvl1pPr>
              <a:defRPr sz="3000" b="1" i="0" spc="0">
                <a:solidFill>
                  <a:schemeClr val="bg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530124" y="1629404"/>
            <a:ext cx="4560579" cy="2801497"/>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chemeClr val="bg1"/>
                </a:solidFill>
                <a:latin typeface="Arial"/>
                <a:cs typeface="Arial"/>
              </a:defRPr>
            </a:lvl1pPr>
            <a:lvl2pPr marL="742950" indent="-285750">
              <a:lnSpc>
                <a:spcPct val="100000"/>
              </a:lnSpc>
              <a:buFont typeface="Arial"/>
              <a:buChar char="•"/>
              <a:defRPr sz="1800">
                <a:solidFill>
                  <a:schemeClr val="bg1"/>
                </a:solidFill>
                <a:latin typeface="Arial"/>
                <a:cs typeface="Arial"/>
              </a:defRPr>
            </a:lvl2pPr>
            <a:lvl3pPr marL="1143000" indent="-228600">
              <a:lnSpc>
                <a:spcPct val="100000"/>
              </a:lnSpc>
              <a:buFont typeface="Arial"/>
              <a:buChar char="•"/>
              <a:defRPr sz="1800">
                <a:solidFill>
                  <a:schemeClr val="bg1"/>
                </a:solidFill>
                <a:latin typeface="Arial"/>
                <a:cs typeface="Arial"/>
              </a:defRPr>
            </a:lvl3pPr>
            <a:lvl4pPr marL="1600200" indent="-228600">
              <a:lnSpc>
                <a:spcPct val="100000"/>
              </a:lnSpc>
              <a:buFont typeface="Arial"/>
              <a:buChar char="•"/>
              <a:defRPr sz="1800">
                <a:solidFill>
                  <a:schemeClr val="bg1"/>
                </a:solidFill>
                <a:latin typeface="Arial"/>
                <a:cs typeface="Arial"/>
              </a:defRPr>
            </a:lvl4pPr>
            <a:lvl5pPr marL="2057400" indent="-228600">
              <a:lnSpc>
                <a:spcPct val="100000"/>
              </a:lnSpc>
              <a:buFont typeface="Arial"/>
              <a:buChar char="•"/>
              <a:defRPr sz="1800">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64909" y="0"/>
            <a:ext cx="3570941" cy="5143500"/>
          </a:xfrm>
        </p:spPr>
        <p:txBody>
          <a:bodyPr/>
          <a:lstStyle/>
          <a:p>
            <a:r>
              <a:rPr lang="en-US"/>
              <a:t>Click icon to add picture</a:t>
            </a:r>
            <a:endParaRPr lang="en-US" dirty="0"/>
          </a:p>
        </p:txBody>
      </p:sp>
      <p:sp>
        <p:nvSpPr>
          <p:cNvPr id="13" name="Rectangle 12"/>
          <p:cNvSpPr/>
          <p:nvPr userDrawn="1"/>
        </p:nvSpPr>
        <p:spPr>
          <a:xfrm>
            <a:off x="-15847" y="486799"/>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635303" y="4661517"/>
            <a:ext cx="387197" cy="528963"/>
            <a:chOff x="635303" y="4661517"/>
            <a:chExt cx="387197" cy="528963"/>
          </a:xfrm>
        </p:grpSpPr>
        <p:sp>
          <p:nvSpPr>
            <p:cNvPr id="12" name="Rectangle 11"/>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grpSp>
    </p:spTree>
    <p:extLst>
      <p:ext uri="{BB962C8B-B14F-4D97-AF65-F5344CB8AC3E}">
        <p14:creationId xmlns:p14="http://schemas.microsoft.com/office/powerpoint/2010/main" val="11433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8" name="Group 7"/>
          <p:cNvGrpSpPr/>
          <p:nvPr userDrawn="1"/>
        </p:nvGrpSpPr>
        <p:grpSpPr>
          <a:xfrm>
            <a:off x="-30788" y="4661517"/>
            <a:ext cx="9228667" cy="528963"/>
            <a:chOff x="-30788" y="4661517"/>
            <a:chExt cx="9228667" cy="528963"/>
          </a:xfrm>
        </p:grpSpPr>
        <p:sp>
          <p:nvSpPr>
            <p:cNvPr id="9" name="Rectangle 8"/>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8902C2E7-EE61-B64B-960A-9F283598F6F7}"/>
              </a:ext>
            </a:extLst>
          </p:cNvPr>
          <p:cNvPicPr>
            <a:picLocks noChangeAspect="1"/>
          </p:cNvPicPr>
          <p:nvPr userDrawn="1"/>
        </p:nvPicPr>
        <p:blipFill>
          <a:blip r:embed="rId2"/>
          <a:stretch>
            <a:fillRect/>
          </a:stretch>
        </p:blipFill>
        <p:spPr>
          <a:xfrm>
            <a:off x="6407342" y="4777748"/>
            <a:ext cx="2209495" cy="369560"/>
          </a:xfrm>
          <a:prstGeom prst="rect">
            <a:avLst/>
          </a:prstGeom>
        </p:spPr>
      </p:pic>
      <p:pic>
        <p:nvPicPr>
          <p:cNvPr id="13" name="Picture 12">
            <a:extLst>
              <a:ext uri="{FF2B5EF4-FFF2-40B4-BE49-F238E27FC236}">
                <a16:creationId xmlns:a16="http://schemas.microsoft.com/office/drawing/2014/main" id="{FB42FBB7-CDC6-9A46-8454-BEBFE89A0C8E}"/>
              </a:ext>
            </a:extLst>
          </p:cNvPr>
          <p:cNvPicPr>
            <a:picLocks noChangeAspect="1"/>
          </p:cNvPicPr>
          <p:nvPr userDrawn="1"/>
        </p:nvPicPr>
        <p:blipFill>
          <a:blip r:embed="rId3"/>
          <a:stretch>
            <a:fillRect/>
          </a:stretch>
        </p:blipFill>
        <p:spPr>
          <a:xfrm>
            <a:off x="635303" y="4714456"/>
            <a:ext cx="2209495" cy="496144"/>
          </a:xfrm>
          <a:prstGeom prst="rect">
            <a:avLst/>
          </a:prstGeom>
        </p:spPr>
      </p:pic>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30788" y="4661517"/>
            <a:ext cx="9228667" cy="528963"/>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1BBDFED0-9AF4-9F42-9C1A-080DA5D41587}"/>
              </a:ext>
            </a:extLst>
          </p:cNvPr>
          <p:cNvPicPr>
            <a:picLocks noChangeAspect="1"/>
          </p:cNvPicPr>
          <p:nvPr userDrawn="1"/>
        </p:nvPicPr>
        <p:blipFill>
          <a:blip r:embed="rId2"/>
          <a:stretch>
            <a:fillRect/>
          </a:stretch>
        </p:blipFill>
        <p:spPr>
          <a:xfrm>
            <a:off x="635303" y="4714456"/>
            <a:ext cx="2209495" cy="496144"/>
          </a:xfrm>
          <a:prstGeom prst="rect">
            <a:avLst/>
          </a:prstGeom>
        </p:spPr>
      </p:pic>
      <p:pic>
        <p:nvPicPr>
          <p:cNvPr id="8" name="Picture 7">
            <a:extLst>
              <a:ext uri="{FF2B5EF4-FFF2-40B4-BE49-F238E27FC236}">
                <a16:creationId xmlns:a16="http://schemas.microsoft.com/office/drawing/2014/main" id="{33802E92-492B-594F-976C-572D20ACBA09}"/>
              </a:ext>
            </a:extLst>
          </p:cNvPr>
          <p:cNvPicPr>
            <a:picLocks noChangeAspect="1"/>
          </p:cNvPicPr>
          <p:nvPr userDrawn="1"/>
        </p:nvPicPr>
        <p:blipFill>
          <a:blip r:embed="rId3"/>
          <a:stretch>
            <a:fillRect/>
          </a:stretch>
        </p:blipFill>
        <p:spPr>
          <a:xfrm>
            <a:off x="6407342" y="4777748"/>
            <a:ext cx="2209495" cy="369560"/>
          </a:xfrm>
          <a:prstGeom prst="rect">
            <a:avLst/>
          </a:prstGeom>
        </p:spPr>
      </p:pic>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2" y="680397"/>
            <a:ext cx="7859185" cy="2721665"/>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a:t>Edit Master text styles</a:t>
            </a:r>
          </a:p>
        </p:txBody>
      </p:sp>
      <p:sp>
        <p:nvSpPr>
          <p:cNvPr id="10" name="Rectangle 9"/>
          <p:cNvSpPr/>
          <p:nvPr userDrawn="1"/>
        </p:nvSpPr>
        <p:spPr>
          <a:xfrm>
            <a:off x="-15847" y="680397"/>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IUB_ftp.H.2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0367" y="4326067"/>
            <a:ext cx="4418054" cy="463183"/>
          </a:xfrm>
          <a:prstGeom prst="rect">
            <a:avLst/>
          </a:prstGeom>
        </p:spPr>
      </p:pic>
      <p:sp>
        <p:nvSpPr>
          <p:cNvPr id="12" name="Rectangle 11"/>
          <p:cNvSpPr/>
          <p:nvPr userDrawn="1"/>
        </p:nvSpPr>
        <p:spPr>
          <a:xfrm>
            <a:off x="631042" y="4235585"/>
            <a:ext cx="536130" cy="922081"/>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tab-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345" y="4326066"/>
            <a:ext cx="357525" cy="453783"/>
          </a:xfrm>
          <a:prstGeom prst="rect">
            <a:avLst/>
          </a:prstGeom>
        </p:spPr>
      </p:pic>
    </p:spTree>
    <p:extLst>
      <p:ext uri="{BB962C8B-B14F-4D97-AF65-F5344CB8AC3E}">
        <p14:creationId xmlns:p14="http://schemas.microsoft.com/office/powerpoint/2010/main" val="11896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634604"/>
            <a:ext cx="6802482"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61892" y="1589938"/>
            <a:ext cx="6802482" cy="321528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4" r:id="rId6"/>
    <p:sldLayoutId id="2147493475" r:id="rId7"/>
    <p:sldLayoutId id="2147493476" r:id="rId8"/>
    <p:sldLayoutId id="2147493477" r:id="rId9"/>
  </p:sldLayoutIdLst>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03" y="2209275"/>
            <a:ext cx="7734221" cy="2244737"/>
          </a:xfrm>
        </p:spPr>
        <p:txBody>
          <a:bodyPr>
            <a:normAutofit/>
          </a:bodyPr>
          <a:lstStyle/>
          <a:p>
            <a:r>
              <a:rPr lang="en-US" dirty="0"/>
              <a:t>FLAS </a:t>
            </a:r>
            <a:r>
              <a:rPr lang="en-US" dirty="0" err="1"/>
              <a:t>Infoshare</a:t>
            </a:r>
            <a:br>
              <a:rPr lang="en-US" dirty="0"/>
            </a:br>
            <a:r>
              <a:rPr lang="en-US" sz="2400" b="0" dirty="0"/>
              <a:t>Summer 2025</a:t>
            </a:r>
            <a:br>
              <a:rPr lang="en-US" sz="2400" b="0" dirty="0"/>
            </a:br>
            <a:r>
              <a:rPr lang="en-US" sz="2400" b="0" dirty="0"/>
              <a:t>Academic Year 2025-26</a:t>
            </a:r>
            <a:br>
              <a:rPr lang="en-US" sz="3100" b="0" dirty="0"/>
            </a:br>
            <a:endParaRPr lang="en-US" b="0" dirty="0"/>
          </a:p>
        </p:txBody>
      </p:sp>
      <p:sp>
        <p:nvSpPr>
          <p:cNvPr id="3" name="Text Placeholder 2"/>
          <p:cNvSpPr>
            <a:spLocks noGrp="1"/>
          </p:cNvSpPr>
          <p:nvPr>
            <p:ph type="body" sz="quarter" idx="10"/>
          </p:nvPr>
        </p:nvSpPr>
        <p:spPr/>
        <p:txBody>
          <a:bodyPr/>
          <a:lstStyle/>
          <a:p>
            <a:r>
              <a:rPr lang="en-US" dirty="0"/>
              <a:t>INDIANA UNIVERSITY BLOOMINGTON</a:t>
            </a:r>
          </a:p>
        </p:txBody>
      </p:sp>
      <p:sp>
        <p:nvSpPr>
          <p:cNvPr id="4" name="Text Placeholder 3"/>
          <p:cNvSpPr>
            <a:spLocks noGrp="1"/>
          </p:cNvSpPr>
          <p:nvPr>
            <p:ph type="body" sz="quarter" idx="11"/>
          </p:nvPr>
        </p:nvSpPr>
        <p:spPr>
          <a:xfrm>
            <a:off x="530694" y="1956863"/>
            <a:ext cx="7734222" cy="252412"/>
          </a:xfrm>
        </p:spPr>
        <p:txBody>
          <a:bodyPr/>
          <a:lstStyle/>
          <a:p>
            <a:r>
              <a:rPr lang="en-US" dirty="0"/>
              <a:t>HAMILTON LUGAR SCHOOL OF GLOBAL &amp; INTERNATIONAL STUDIES</a:t>
            </a:r>
          </a:p>
        </p:txBody>
      </p:sp>
    </p:spTree>
    <p:extLst>
      <p:ext uri="{BB962C8B-B14F-4D97-AF65-F5344CB8AC3E}">
        <p14:creationId xmlns:p14="http://schemas.microsoft.com/office/powerpoint/2010/main" val="91901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0435-431F-E726-BA79-D27781FB42E6}"/>
              </a:ext>
            </a:extLst>
          </p:cNvPr>
          <p:cNvSpPr>
            <a:spLocks noGrp="1"/>
          </p:cNvSpPr>
          <p:nvPr>
            <p:ph type="title"/>
          </p:nvPr>
        </p:nvSpPr>
        <p:spPr>
          <a:xfrm>
            <a:off x="7790214" y="11875"/>
            <a:ext cx="1579418" cy="656910"/>
          </a:xfrm>
        </p:spPr>
        <p:txBody>
          <a:bodyPr/>
          <a:lstStyle/>
          <a:p>
            <a:r>
              <a:rPr lang="en-US" sz="2900" b="1" kern="1200" dirty="0">
                <a:solidFill>
                  <a:srgbClr val="FFFFFF"/>
                </a:solidFill>
                <a:effectLst/>
                <a:latin typeface="Arial" panose="020B0604020202020204" pitchFamily="34" charset="0"/>
                <a:ea typeface="+mn-ea"/>
                <a:cs typeface="+mn-cs"/>
              </a:rPr>
              <a:t>FAQs</a:t>
            </a:r>
            <a:r>
              <a:rPr lang="en-US" dirty="0"/>
              <a:t> </a:t>
            </a:r>
          </a:p>
        </p:txBody>
      </p:sp>
      <p:sp>
        <p:nvSpPr>
          <p:cNvPr id="5" name="TextBox 4">
            <a:extLst>
              <a:ext uri="{FF2B5EF4-FFF2-40B4-BE49-F238E27FC236}">
                <a16:creationId xmlns:a16="http://schemas.microsoft.com/office/drawing/2014/main" id="{E33FD0A9-53F9-5B96-978C-D8F656755179}"/>
              </a:ext>
            </a:extLst>
          </p:cNvPr>
          <p:cNvSpPr txBox="1"/>
          <p:nvPr/>
        </p:nvSpPr>
        <p:spPr>
          <a:xfrm>
            <a:off x="-123852" y="1648420"/>
            <a:ext cx="8642084" cy="923330"/>
          </a:xfrm>
          <a:prstGeom prst="rect">
            <a:avLst/>
          </a:prstGeom>
          <a:noFill/>
        </p:spPr>
        <p:txBody>
          <a:bodyPr wrap="square">
            <a:spAutoFit/>
          </a:bodyPr>
          <a:lstStyle/>
          <a:p>
            <a:pPr marL="457200" lvl="1" indent="0">
              <a:buNone/>
            </a:pPr>
            <a:r>
              <a:rPr lang="en-US" sz="1800" b="1" dirty="0">
                <a:solidFill>
                  <a:schemeClr val="bg1"/>
                </a:solidFill>
              </a:rPr>
              <a:t>Can I apply for more than one language? </a:t>
            </a:r>
            <a:endParaRPr lang="en-US" sz="1800" dirty="0">
              <a:solidFill>
                <a:schemeClr val="bg1"/>
              </a:solidFill>
            </a:endParaRPr>
          </a:p>
          <a:p>
            <a:pPr marL="457200" lvl="1" indent="0">
              <a:buNone/>
            </a:pPr>
            <a:r>
              <a:rPr lang="en-US" sz="1800" dirty="0">
                <a:solidFill>
                  <a:schemeClr val="bg1"/>
                </a:solidFill>
              </a:rPr>
              <a:t>Yes, however, you can only receive FLAS for one language at a time. You will need to submit a separate application for each language.</a:t>
            </a:r>
          </a:p>
        </p:txBody>
      </p:sp>
      <p:sp>
        <p:nvSpPr>
          <p:cNvPr id="7" name="TextBox 6">
            <a:extLst>
              <a:ext uri="{FF2B5EF4-FFF2-40B4-BE49-F238E27FC236}">
                <a16:creationId xmlns:a16="http://schemas.microsoft.com/office/drawing/2014/main" id="{97F12D0F-1433-BA9B-15BE-AF30502898F1}"/>
              </a:ext>
            </a:extLst>
          </p:cNvPr>
          <p:cNvSpPr txBox="1"/>
          <p:nvPr/>
        </p:nvSpPr>
        <p:spPr>
          <a:xfrm>
            <a:off x="-123852" y="2722715"/>
            <a:ext cx="8569479" cy="1200329"/>
          </a:xfrm>
          <a:prstGeom prst="rect">
            <a:avLst/>
          </a:prstGeom>
          <a:noFill/>
        </p:spPr>
        <p:txBody>
          <a:bodyPr wrap="square">
            <a:spAutoFit/>
          </a:bodyPr>
          <a:lstStyle/>
          <a:p>
            <a:pPr marL="457200" lvl="1" indent="0">
              <a:buNone/>
            </a:pPr>
            <a:r>
              <a:rPr lang="en-US" sz="1800" b="1" dirty="0">
                <a:solidFill>
                  <a:schemeClr val="bg1"/>
                </a:solidFill>
              </a:rPr>
              <a:t>Can I accept FLAS if I have another scholarship?</a:t>
            </a:r>
            <a:r>
              <a:rPr lang="en-US" sz="1800" dirty="0">
                <a:solidFill>
                  <a:schemeClr val="bg1"/>
                </a:solidFill>
              </a:rPr>
              <a:t> </a:t>
            </a:r>
          </a:p>
          <a:p>
            <a:pPr marL="457200" lvl="1" indent="0">
              <a:buNone/>
            </a:pPr>
            <a:r>
              <a:rPr lang="en-US" sz="1800" dirty="0">
                <a:solidFill>
                  <a:schemeClr val="bg1"/>
                </a:solidFill>
              </a:rPr>
              <a:t>Typically yes; your award package will be reviewed on a case-by case basis. You cannot receive funds for the same purpose, like tuition from FLAS and 21</a:t>
            </a:r>
            <a:r>
              <a:rPr lang="en-US" sz="1800" baseline="30000" dirty="0">
                <a:solidFill>
                  <a:schemeClr val="bg1"/>
                </a:solidFill>
              </a:rPr>
              <a:t>st</a:t>
            </a:r>
            <a:r>
              <a:rPr lang="en-US" sz="1800" dirty="0">
                <a:solidFill>
                  <a:schemeClr val="bg1"/>
                </a:solidFill>
              </a:rPr>
              <a:t> Century Scholar. </a:t>
            </a:r>
          </a:p>
        </p:txBody>
      </p:sp>
      <p:sp>
        <p:nvSpPr>
          <p:cNvPr id="9" name="TextBox 8">
            <a:extLst>
              <a:ext uri="{FF2B5EF4-FFF2-40B4-BE49-F238E27FC236}">
                <a16:creationId xmlns:a16="http://schemas.microsoft.com/office/drawing/2014/main" id="{1EDDF2C6-9931-90C3-31CD-8A18D9AE0AF4}"/>
              </a:ext>
            </a:extLst>
          </p:cNvPr>
          <p:cNvSpPr txBox="1"/>
          <p:nvPr/>
        </p:nvSpPr>
        <p:spPr>
          <a:xfrm>
            <a:off x="-123852" y="3945195"/>
            <a:ext cx="8642084" cy="923330"/>
          </a:xfrm>
          <a:prstGeom prst="rect">
            <a:avLst/>
          </a:prstGeom>
          <a:noFill/>
        </p:spPr>
        <p:txBody>
          <a:bodyPr wrap="square">
            <a:spAutoFit/>
          </a:bodyPr>
          <a:lstStyle/>
          <a:p>
            <a:pPr marL="457200" lvl="1" indent="0">
              <a:buNone/>
            </a:pPr>
            <a:r>
              <a:rPr lang="en-US" sz="1800" b="1" dirty="0">
                <a:solidFill>
                  <a:schemeClr val="bg1"/>
                </a:solidFill>
              </a:rPr>
              <a:t>Can I take my language and/or area studies course online?</a:t>
            </a:r>
            <a:r>
              <a:rPr lang="en-US" sz="1800" dirty="0">
                <a:solidFill>
                  <a:schemeClr val="bg1"/>
                </a:solidFill>
              </a:rPr>
              <a:t> Yes, providing that you’re working with an instructor via a synchronous online course or independent study. Asynchronous courses are not permitted.</a:t>
            </a:r>
          </a:p>
        </p:txBody>
      </p:sp>
      <p:sp>
        <p:nvSpPr>
          <p:cNvPr id="11" name="TextBox 10">
            <a:extLst>
              <a:ext uri="{FF2B5EF4-FFF2-40B4-BE49-F238E27FC236}">
                <a16:creationId xmlns:a16="http://schemas.microsoft.com/office/drawing/2014/main" id="{FD636CDC-6031-E3A0-0AFA-DBB09B968DB0}"/>
              </a:ext>
            </a:extLst>
          </p:cNvPr>
          <p:cNvSpPr txBox="1"/>
          <p:nvPr/>
        </p:nvSpPr>
        <p:spPr>
          <a:xfrm>
            <a:off x="-123852" y="380369"/>
            <a:ext cx="8848091" cy="1200329"/>
          </a:xfrm>
          <a:prstGeom prst="rect">
            <a:avLst/>
          </a:prstGeom>
          <a:noFill/>
        </p:spPr>
        <p:txBody>
          <a:bodyPr wrap="square">
            <a:spAutoFit/>
          </a:bodyPr>
          <a:lstStyle/>
          <a:p>
            <a:pPr marL="457200" lvl="1" indent="0">
              <a:buNone/>
            </a:pPr>
            <a:r>
              <a:rPr lang="en-US" sz="1800" b="1" dirty="0">
                <a:solidFill>
                  <a:schemeClr val="bg1"/>
                </a:solidFill>
              </a:rPr>
              <a:t>Why do I need to pick which FLAS center(s) to apply to? </a:t>
            </a:r>
          </a:p>
          <a:p>
            <a:pPr marL="457200" lvl="1" indent="0">
              <a:buNone/>
            </a:pPr>
            <a:r>
              <a:rPr lang="en-US" sz="1800" dirty="0">
                <a:solidFill>
                  <a:schemeClr val="bg1"/>
                </a:solidFill>
              </a:rPr>
              <a:t>Each FLAS center has its own pool of funds and reviewing committee. You want to maximize your chances of getting funding, however you should only apply to relevant centers. If chosen, you will receive one offer from one center. </a:t>
            </a:r>
          </a:p>
        </p:txBody>
      </p:sp>
    </p:spTree>
    <p:extLst>
      <p:ext uri="{BB962C8B-B14F-4D97-AF65-F5344CB8AC3E}">
        <p14:creationId xmlns:p14="http://schemas.microsoft.com/office/powerpoint/2010/main" val="408873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EEFD-A3CD-997B-6CC5-95E9C07F6B3F}"/>
              </a:ext>
            </a:extLst>
          </p:cNvPr>
          <p:cNvSpPr>
            <a:spLocks noGrp="1"/>
          </p:cNvSpPr>
          <p:nvPr>
            <p:ph type="title"/>
          </p:nvPr>
        </p:nvSpPr>
        <p:spPr>
          <a:xfrm>
            <a:off x="456136" y="1324480"/>
            <a:ext cx="7732905" cy="656910"/>
          </a:xfrm>
        </p:spPr>
        <p:txBody>
          <a:bodyPr/>
          <a:lstStyle/>
          <a:p>
            <a:pPr lvl="1">
              <a:spcAft>
                <a:spcPts val="1800"/>
              </a:spcAft>
            </a:pPr>
            <a:r>
              <a:rPr lang="en-US" sz="2000" b="1" dirty="0">
                <a:solidFill>
                  <a:schemeClr val="bg1"/>
                </a:solidFill>
                <a:latin typeface="Arial"/>
                <a:cs typeface="Arial"/>
              </a:rPr>
              <a:t>Can I use my Academic Year award at other institutions?</a:t>
            </a:r>
            <a:r>
              <a:rPr lang="en-US" sz="2000" dirty="0">
                <a:solidFill>
                  <a:schemeClr val="bg1"/>
                </a:solidFill>
                <a:latin typeface="Arial"/>
                <a:cs typeface="Arial"/>
              </a:rPr>
              <a:t> Yes. Many students study abroad during the academic year. </a:t>
            </a:r>
            <a:br>
              <a:rPr lang="en-US" sz="2000" dirty="0">
                <a:solidFill>
                  <a:schemeClr val="bg1"/>
                </a:solidFill>
                <a:latin typeface="Arial"/>
                <a:cs typeface="Arial"/>
              </a:rPr>
            </a:br>
            <a:br>
              <a:rPr lang="en-US" sz="2000" dirty="0">
                <a:solidFill>
                  <a:schemeClr val="bg1"/>
                </a:solidFill>
                <a:latin typeface="Arial"/>
                <a:cs typeface="Arial"/>
              </a:rPr>
            </a:br>
            <a:endParaRPr lang="en-US" sz="2000" dirty="0">
              <a:solidFill>
                <a:schemeClr val="bg1"/>
              </a:solidFill>
              <a:latin typeface="Arial"/>
              <a:cs typeface="Arial"/>
            </a:endParaRPr>
          </a:p>
        </p:txBody>
      </p:sp>
      <p:sp>
        <p:nvSpPr>
          <p:cNvPr id="3" name="Text Placeholder 2">
            <a:extLst>
              <a:ext uri="{FF2B5EF4-FFF2-40B4-BE49-F238E27FC236}">
                <a16:creationId xmlns:a16="http://schemas.microsoft.com/office/drawing/2014/main" id="{B3891D65-C505-8AA1-8C55-36AE9937BDF8}"/>
              </a:ext>
            </a:extLst>
          </p:cNvPr>
          <p:cNvSpPr>
            <a:spLocks noGrp="1"/>
          </p:cNvSpPr>
          <p:nvPr>
            <p:ph type="body" sz="quarter" idx="10"/>
          </p:nvPr>
        </p:nvSpPr>
        <p:spPr>
          <a:xfrm>
            <a:off x="7773413" y="250578"/>
            <a:ext cx="1215680" cy="260696"/>
          </a:xfrm>
        </p:spPr>
        <p:txBody>
          <a:bodyPr/>
          <a:lstStyle/>
          <a:p>
            <a:r>
              <a:rPr lang="en-US" sz="2900" dirty="0">
                <a:solidFill>
                  <a:schemeClr val="bg1"/>
                </a:solidFill>
              </a:rPr>
              <a:t>FAQs</a:t>
            </a:r>
            <a:endParaRPr lang="en-US" dirty="0">
              <a:solidFill>
                <a:schemeClr val="bg1"/>
              </a:solidFill>
            </a:endParaRPr>
          </a:p>
        </p:txBody>
      </p:sp>
      <p:sp>
        <p:nvSpPr>
          <p:cNvPr id="5" name="TextBox 4">
            <a:extLst>
              <a:ext uri="{FF2B5EF4-FFF2-40B4-BE49-F238E27FC236}">
                <a16:creationId xmlns:a16="http://schemas.microsoft.com/office/drawing/2014/main" id="{BB3DBD2C-A147-CADB-D688-C949FA2E16CF}"/>
              </a:ext>
            </a:extLst>
          </p:cNvPr>
          <p:cNvSpPr txBox="1"/>
          <p:nvPr/>
        </p:nvSpPr>
        <p:spPr>
          <a:xfrm>
            <a:off x="456136" y="1981773"/>
            <a:ext cx="7891450" cy="923330"/>
          </a:xfrm>
          <a:prstGeom prst="rect">
            <a:avLst/>
          </a:prstGeom>
          <a:noFill/>
        </p:spPr>
        <p:txBody>
          <a:bodyPr wrap="square">
            <a:spAutoFit/>
          </a:bodyPr>
          <a:lstStyle/>
          <a:p>
            <a:r>
              <a:rPr lang="en-US" sz="1800" b="1" dirty="0">
                <a:solidFill>
                  <a:schemeClr val="bg1"/>
                </a:solidFill>
                <a:latin typeface="Arial"/>
                <a:cs typeface="Arial"/>
              </a:rPr>
              <a:t>I’ve received a FLAS award in the past. Can I receive one again? </a:t>
            </a:r>
            <a:r>
              <a:rPr lang="en-US" sz="1800" dirty="0">
                <a:solidFill>
                  <a:schemeClr val="bg1"/>
                </a:solidFill>
                <a:latin typeface="Arial"/>
                <a:cs typeface="Arial"/>
              </a:rPr>
              <a:t>Yes. There is no limit to how many times you can receive a FLAS award over the course of your studies. </a:t>
            </a:r>
            <a:endParaRPr lang="en-US" dirty="0"/>
          </a:p>
        </p:txBody>
      </p:sp>
      <p:sp>
        <p:nvSpPr>
          <p:cNvPr id="7" name="TextBox 6">
            <a:extLst>
              <a:ext uri="{FF2B5EF4-FFF2-40B4-BE49-F238E27FC236}">
                <a16:creationId xmlns:a16="http://schemas.microsoft.com/office/drawing/2014/main" id="{5017471B-6695-C472-3011-3CE64ACB1995}"/>
              </a:ext>
            </a:extLst>
          </p:cNvPr>
          <p:cNvSpPr txBox="1"/>
          <p:nvPr/>
        </p:nvSpPr>
        <p:spPr>
          <a:xfrm>
            <a:off x="456136" y="3218452"/>
            <a:ext cx="7790835" cy="1477328"/>
          </a:xfrm>
          <a:prstGeom prst="rect">
            <a:avLst/>
          </a:prstGeom>
          <a:noFill/>
        </p:spPr>
        <p:txBody>
          <a:bodyPr wrap="square">
            <a:spAutoFit/>
          </a:bodyPr>
          <a:lstStyle/>
          <a:p>
            <a:r>
              <a:rPr lang="en-US" sz="1800" b="1" dirty="0">
                <a:solidFill>
                  <a:schemeClr val="bg1"/>
                </a:solidFill>
                <a:latin typeface="Arial"/>
                <a:cs typeface="Arial"/>
              </a:rPr>
              <a:t>Can I use an Associate Instructor or employer as one of my recommenders?</a:t>
            </a:r>
            <a:r>
              <a:rPr lang="en-US" sz="1800" dirty="0">
                <a:solidFill>
                  <a:schemeClr val="bg1"/>
                </a:solidFill>
                <a:latin typeface="Arial"/>
                <a:cs typeface="Arial"/>
              </a:rPr>
              <a:t> Yes, but we advise that you find two faculty recommenders when possible, especially if they are a language instructor. Recommenders do not have to be from IU if you attended another institution recently. </a:t>
            </a:r>
            <a:endParaRPr lang="en-US" dirty="0"/>
          </a:p>
        </p:txBody>
      </p:sp>
    </p:spTree>
    <p:extLst>
      <p:ext uri="{BB962C8B-B14F-4D97-AF65-F5344CB8AC3E}">
        <p14:creationId xmlns:p14="http://schemas.microsoft.com/office/powerpoint/2010/main" val="33244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EEFD-A3CD-997B-6CC5-95E9C07F6B3F}"/>
              </a:ext>
            </a:extLst>
          </p:cNvPr>
          <p:cNvSpPr>
            <a:spLocks noGrp="1"/>
          </p:cNvSpPr>
          <p:nvPr>
            <p:ph type="title"/>
          </p:nvPr>
        </p:nvSpPr>
        <p:spPr>
          <a:xfrm>
            <a:off x="493008" y="689070"/>
            <a:ext cx="8157983" cy="656910"/>
          </a:xfrm>
        </p:spPr>
        <p:txBody>
          <a:bodyPr/>
          <a:lstStyle/>
          <a:p>
            <a:pPr lvl="1">
              <a:spcAft>
                <a:spcPts val="1800"/>
              </a:spcAft>
            </a:pPr>
            <a:r>
              <a:rPr lang="en-US" sz="2000" b="1" dirty="0">
                <a:solidFill>
                  <a:schemeClr val="bg1"/>
                </a:solidFill>
                <a:latin typeface="Arial"/>
                <a:cs typeface="Arial"/>
              </a:rPr>
              <a:t>Can I get FLAS for the Fall or Spring semester only? </a:t>
            </a:r>
            <a:r>
              <a:rPr lang="en-US" sz="2000" dirty="0">
                <a:solidFill>
                  <a:schemeClr val="bg1"/>
                </a:solidFill>
                <a:latin typeface="Arial"/>
                <a:cs typeface="Arial"/>
              </a:rPr>
              <a:t>No. The AY FLAS term is both Fall and Spring.</a:t>
            </a:r>
          </a:p>
        </p:txBody>
      </p:sp>
      <p:sp>
        <p:nvSpPr>
          <p:cNvPr id="3" name="Text Placeholder 2">
            <a:extLst>
              <a:ext uri="{FF2B5EF4-FFF2-40B4-BE49-F238E27FC236}">
                <a16:creationId xmlns:a16="http://schemas.microsoft.com/office/drawing/2014/main" id="{B3891D65-C505-8AA1-8C55-36AE9937BDF8}"/>
              </a:ext>
            </a:extLst>
          </p:cNvPr>
          <p:cNvSpPr>
            <a:spLocks noGrp="1"/>
          </p:cNvSpPr>
          <p:nvPr>
            <p:ph type="body" sz="quarter" idx="10"/>
          </p:nvPr>
        </p:nvSpPr>
        <p:spPr>
          <a:xfrm>
            <a:off x="7773413" y="250578"/>
            <a:ext cx="1215680" cy="260696"/>
          </a:xfrm>
        </p:spPr>
        <p:txBody>
          <a:bodyPr/>
          <a:lstStyle/>
          <a:p>
            <a:r>
              <a:rPr lang="en-US" sz="2900" dirty="0">
                <a:solidFill>
                  <a:schemeClr val="bg1"/>
                </a:solidFill>
              </a:rPr>
              <a:t>FAQs</a:t>
            </a:r>
            <a:endParaRPr lang="en-US" dirty="0">
              <a:solidFill>
                <a:schemeClr val="bg1"/>
              </a:solidFill>
            </a:endParaRPr>
          </a:p>
        </p:txBody>
      </p:sp>
      <p:sp>
        <p:nvSpPr>
          <p:cNvPr id="5" name="TextBox 4">
            <a:extLst>
              <a:ext uri="{FF2B5EF4-FFF2-40B4-BE49-F238E27FC236}">
                <a16:creationId xmlns:a16="http://schemas.microsoft.com/office/drawing/2014/main" id="{7CB42944-C1D6-2630-9539-105671BE8836}"/>
              </a:ext>
            </a:extLst>
          </p:cNvPr>
          <p:cNvSpPr txBox="1"/>
          <p:nvPr/>
        </p:nvSpPr>
        <p:spPr>
          <a:xfrm>
            <a:off x="493008" y="1446674"/>
            <a:ext cx="7448998" cy="1200329"/>
          </a:xfrm>
          <a:prstGeom prst="rect">
            <a:avLst/>
          </a:prstGeom>
          <a:noFill/>
        </p:spPr>
        <p:txBody>
          <a:bodyPr wrap="square">
            <a:spAutoFit/>
          </a:bodyPr>
          <a:lstStyle/>
          <a:p>
            <a:r>
              <a:rPr lang="en-US" sz="1800" b="1" dirty="0">
                <a:solidFill>
                  <a:schemeClr val="bg1"/>
                </a:solidFill>
                <a:latin typeface="Arial"/>
                <a:cs typeface="Arial"/>
              </a:rPr>
              <a:t>How will I know my language proficiency level?</a:t>
            </a:r>
            <a:r>
              <a:rPr lang="en-US" sz="1800" dirty="0">
                <a:solidFill>
                  <a:schemeClr val="bg1"/>
                </a:solidFill>
                <a:latin typeface="Arial"/>
                <a:cs typeface="Arial"/>
              </a:rPr>
              <a:t> Your level depends on your completed coursework or a proficiency exam. Proficiency exam NOT necessary to apply for FLAS, and language place questions can be answered by your center. </a:t>
            </a:r>
            <a:endParaRPr lang="en-US" dirty="0"/>
          </a:p>
        </p:txBody>
      </p:sp>
      <p:sp>
        <p:nvSpPr>
          <p:cNvPr id="7" name="TextBox 6">
            <a:extLst>
              <a:ext uri="{FF2B5EF4-FFF2-40B4-BE49-F238E27FC236}">
                <a16:creationId xmlns:a16="http://schemas.microsoft.com/office/drawing/2014/main" id="{157E375B-7EA4-9286-4748-C654C5D1167D}"/>
              </a:ext>
            </a:extLst>
          </p:cNvPr>
          <p:cNvSpPr txBox="1"/>
          <p:nvPr/>
        </p:nvSpPr>
        <p:spPr>
          <a:xfrm>
            <a:off x="493008" y="2747697"/>
            <a:ext cx="7876702" cy="923330"/>
          </a:xfrm>
          <a:prstGeom prst="rect">
            <a:avLst/>
          </a:prstGeom>
          <a:noFill/>
        </p:spPr>
        <p:txBody>
          <a:bodyPr wrap="square">
            <a:spAutoFit/>
          </a:bodyPr>
          <a:lstStyle/>
          <a:p>
            <a:r>
              <a:rPr lang="en-US" sz="1800" b="1" dirty="0">
                <a:solidFill>
                  <a:schemeClr val="bg1"/>
                </a:solidFill>
                <a:latin typeface="Arial"/>
                <a:cs typeface="Arial"/>
              </a:rPr>
              <a:t>I’m a graduate student who has been offered an AI position. Can I receive a FLAS award? </a:t>
            </a:r>
            <a:r>
              <a:rPr lang="en-US" sz="1800" dirty="0">
                <a:solidFill>
                  <a:schemeClr val="bg1"/>
                </a:solidFill>
                <a:latin typeface="Arial"/>
                <a:cs typeface="Arial"/>
              </a:rPr>
              <a:t>Sometimes. It is at the discretion of your center and must be approved. </a:t>
            </a:r>
            <a:endParaRPr lang="en-US" dirty="0"/>
          </a:p>
        </p:txBody>
      </p:sp>
      <p:sp>
        <p:nvSpPr>
          <p:cNvPr id="9" name="TextBox 8">
            <a:extLst>
              <a:ext uri="{FF2B5EF4-FFF2-40B4-BE49-F238E27FC236}">
                <a16:creationId xmlns:a16="http://schemas.microsoft.com/office/drawing/2014/main" id="{DE0E3451-DDD4-8A20-B44F-9C7E57E72807}"/>
              </a:ext>
            </a:extLst>
          </p:cNvPr>
          <p:cNvSpPr txBox="1"/>
          <p:nvPr/>
        </p:nvSpPr>
        <p:spPr>
          <a:xfrm>
            <a:off x="493008" y="3796000"/>
            <a:ext cx="7448998" cy="923330"/>
          </a:xfrm>
          <a:prstGeom prst="rect">
            <a:avLst/>
          </a:prstGeom>
          <a:noFill/>
        </p:spPr>
        <p:txBody>
          <a:bodyPr wrap="square">
            <a:spAutoFit/>
          </a:bodyPr>
          <a:lstStyle/>
          <a:p>
            <a:r>
              <a:rPr lang="en-US" sz="1800" b="1" dirty="0">
                <a:solidFill>
                  <a:schemeClr val="bg1"/>
                </a:solidFill>
                <a:latin typeface="Arial"/>
                <a:cs typeface="Arial"/>
              </a:rPr>
              <a:t>When will I know the competition results?</a:t>
            </a:r>
            <a:r>
              <a:rPr lang="en-US" sz="1800" dirty="0">
                <a:solidFill>
                  <a:schemeClr val="bg1"/>
                </a:solidFill>
                <a:latin typeface="Arial"/>
                <a:cs typeface="Arial"/>
              </a:rPr>
              <a:t> Typically by the end of March. Notifications for both summer and academic year will go out as each center makes their decisions. </a:t>
            </a:r>
            <a:endParaRPr lang="en-US" dirty="0"/>
          </a:p>
        </p:txBody>
      </p:sp>
    </p:spTree>
    <p:extLst>
      <p:ext uri="{BB962C8B-B14F-4D97-AF65-F5344CB8AC3E}">
        <p14:creationId xmlns:p14="http://schemas.microsoft.com/office/powerpoint/2010/main" val="58401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827" y="578967"/>
            <a:ext cx="8004391" cy="699065"/>
          </a:xfrm>
        </p:spPr>
        <p:txBody>
          <a:bodyPr>
            <a:normAutofit fontScale="90000"/>
          </a:bodyPr>
          <a:lstStyle/>
          <a:p>
            <a:r>
              <a:rPr lang="en-US" sz="1800" b="0" dirty="0"/>
              <a:t>Indiana University FLAS-Granting Centers</a:t>
            </a:r>
            <a:br>
              <a:rPr lang="en-US" dirty="0"/>
            </a:br>
            <a:r>
              <a:rPr lang="en-US" dirty="0"/>
              <a:t>African Studies Program</a:t>
            </a:r>
          </a:p>
        </p:txBody>
      </p:sp>
      <p:sp>
        <p:nvSpPr>
          <p:cNvPr id="4" name="Content Placeholder 3"/>
          <p:cNvSpPr>
            <a:spLocks noGrp="1"/>
          </p:cNvSpPr>
          <p:nvPr>
            <p:ph idx="1"/>
          </p:nvPr>
        </p:nvSpPr>
        <p:spPr>
          <a:xfrm>
            <a:off x="489849" y="1479920"/>
            <a:ext cx="4042173" cy="1733153"/>
          </a:xfrm>
        </p:spPr>
        <p:txBody>
          <a:bodyPr vert="horz" lIns="91440" tIns="45720" rIns="91440" bIns="45720" numCol="3" rtlCol="0" anchor="t">
            <a:noAutofit/>
          </a:bodyPr>
          <a:lstStyle/>
          <a:p>
            <a:pPr>
              <a:spcAft>
                <a:spcPts val="0"/>
              </a:spcAft>
              <a:buFont typeface="Arial" panose="020B0604020202020204" pitchFamily="34" charset="0"/>
              <a:buChar char="•"/>
            </a:pPr>
            <a:r>
              <a:rPr lang="en-US" dirty="0">
                <a:solidFill>
                  <a:schemeClr val="tx1"/>
                </a:solidFill>
              </a:rPr>
              <a:t>Akan/Twi</a:t>
            </a:r>
          </a:p>
          <a:p>
            <a:pPr>
              <a:spcAft>
                <a:spcPts val="0"/>
              </a:spcAft>
              <a:buFont typeface="Arial" panose="020B0604020202020204" pitchFamily="34" charset="0"/>
              <a:buChar char="•"/>
            </a:pPr>
            <a:r>
              <a:rPr lang="en-US" dirty="0">
                <a:solidFill>
                  <a:schemeClr val="tx1"/>
                </a:solidFill>
              </a:rPr>
              <a:t>Arabic (Africa-based only)</a:t>
            </a:r>
          </a:p>
          <a:p>
            <a:pPr>
              <a:spcAft>
                <a:spcPts val="0"/>
              </a:spcAft>
              <a:buFont typeface="Arial" panose="020B0604020202020204" pitchFamily="34" charset="0"/>
              <a:buChar char="•"/>
            </a:pPr>
            <a:endParaRPr lang="en-US" dirty="0">
              <a:solidFill>
                <a:schemeClr val="tx1"/>
              </a:solidFill>
            </a:endParaRPr>
          </a:p>
          <a:p>
            <a:pPr>
              <a:spcAft>
                <a:spcPts val="0"/>
              </a:spcAft>
              <a:buFont typeface="Arial" panose="020B0604020202020204" pitchFamily="34" charset="0"/>
              <a:buChar char="•"/>
            </a:pPr>
            <a:r>
              <a:rPr lang="en-US" dirty="0" err="1">
                <a:solidFill>
                  <a:schemeClr val="tx1"/>
                </a:solidFill>
              </a:rPr>
              <a:t>Bamana</a:t>
            </a:r>
            <a:endParaRPr lang="en-US" dirty="0">
              <a:solidFill>
                <a:schemeClr val="tx1"/>
              </a:solidFill>
            </a:endParaRPr>
          </a:p>
          <a:p>
            <a:pPr>
              <a:spcAft>
                <a:spcPts val="0"/>
              </a:spcAft>
              <a:buFont typeface="Arial" panose="020B0604020202020204" pitchFamily="34" charset="0"/>
              <a:buChar char="•"/>
            </a:pPr>
            <a:r>
              <a:rPr lang="en-US" dirty="0">
                <a:solidFill>
                  <a:schemeClr val="tx1"/>
                </a:solidFill>
              </a:rPr>
              <a:t>Swahili</a:t>
            </a:r>
          </a:p>
          <a:p>
            <a:pPr>
              <a:spcAft>
                <a:spcPts val="0"/>
              </a:spcAft>
              <a:buFont typeface="Arial" panose="020B0604020202020204" pitchFamily="34" charset="0"/>
              <a:buChar char="•"/>
            </a:pPr>
            <a:r>
              <a:rPr lang="en-US" dirty="0">
                <a:solidFill>
                  <a:schemeClr val="tx1"/>
                </a:solidFill>
              </a:rPr>
              <a:t>Yoruba  </a:t>
            </a:r>
            <a:endParaRPr lang="en-US" sz="1600" dirty="0">
              <a:solidFill>
                <a:schemeClr val="tx1"/>
              </a:solidFill>
            </a:endParaRPr>
          </a:p>
          <a:p>
            <a:pPr>
              <a:spcAft>
                <a:spcPts val="0"/>
              </a:spcAft>
              <a:buFont typeface="Arial" panose="020B0604020202020204" pitchFamily="34" charset="0"/>
              <a:buChar char="•"/>
            </a:pPr>
            <a:r>
              <a:rPr lang="en-US" sz="1600" dirty="0">
                <a:solidFill>
                  <a:schemeClr val="tx1"/>
                </a:solidFill>
              </a:rPr>
              <a:t>Zulu</a:t>
            </a:r>
          </a:p>
          <a:p>
            <a:pPr>
              <a:spcAft>
                <a:spcPts val="0"/>
              </a:spcAft>
              <a:buFont typeface="Arial" panose="020B0604020202020204" pitchFamily="34" charset="0"/>
              <a:buChar char="•"/>
            </a:pPr>
            <a:endParaRPr lang="en-US" sz="1600" dirty="0">
              <a:solidFill>
                <a:schemeClr val="tx1"/>
              </a:solidFill>
            </a:endParaRPr>
          </a:p>
          <a:p>
            <a:pPr>
              <a:spcAft>
                <a:spcPts val="0"/>
              </a:spcAft>
              <a:buFont typeface="Arial" panose="020B0604020202020204" pitchFamily="34" charset="0"/>
              <a:buChar char="•"/>
            </a:pPr>
            <a:endParaRPr lang="en-US" sz="1600" dirty="0">
              <a:solidFill>
                <a:schemeClr val="tx1"/>
              </a:solidFill>
            </a:endParaRPr>
          </a:p>
          <a:p>
            <a:pPr>
              <a:spcAft>
                <a:spcPts val="0"/>
              </a:spcAft>
              <a:buFont typeface="Arial" panose="020B0604020202020204" pitchFamily="34" charset="0"/>
              <a:buChar char="•"/>
            </a:pPr>
            <a:endParaRPr lang="en-US" sz="1600" dirty="0">
              <a:solidFill>
                <a:schemeClr val="tx1"/>
              </a:solidFill>
            </a:endParaRPr>
          </a:p>
          <a:p>
            <a:pPr marL="0" indent="0">
              <a:spcAft>
                <a:spcPts val="0"/>
              </a:spcAft>
              <a:buNone/>
            </a:pPr>
            <a:endParaRPr lang="en-US" sz="1600" dirty="0">
              <a:solidFill>
                <a:schemeClr val="tx1"/>
              </a:solidFill>
            </a:endParaRPr>
          </a:p>
          <a:p>
            <a:pPr marL="0" indent="0">
              <a:spcAft>
                <a:spcPts val="0"/>
              </a:spcAft>
              <a:buNone/>
            </a:pPr>
            <a:endParaRPr lang="en-US" sz="1600" dirty="0">
              <a:solidFill>
                <a:schemeClr val="tx1"/>
              </a:solidFill>
            </a:endParaRPr>
          </a:p>
          <a:p>
            <a:pPr marL="0" indent="0">
              <a:spcAft>
                <a:spcPts val="0"/>
              </a:spcAft>
              <a:buNone/>
            </a:pPr>
            <a:endParaRPr lang="en-US" sz="1600" dirty="0">
              <a:solidFill>
                <a:schemeClr val="tx1"/>
              </a:solidFill>
            </a:endParaRPr>
          </a:p>
          <a:p>
            <a:pPr marL="0" indent="0">
              <a:spcAft>
                <a:spcPts val="0"/>
              </a:spcAft>
              <a:buNone/>
            </a:pPr>
            <a:r>
              <a:rPr lang="en-US" sz="1600" dirty="0">
                <a:solidFill>
                  <a:schemeClr val="tx1"/>
                </a:solidFill>
              </a:rPr>
              <a:t>                                                                                                                                                                                        </a:t>
            </a:r>
          </a:p>
          <a:p>
            <a:pPr marL="0" indent="0">
              <a:spcAft>
                <a:spcPts val="0"/>
              </a:spcAft>
              <a:buNone/>
            </a:pPr>
            <a:endParaRPr lang="en-US" sz="1600" dirty="0">
              <a:solidFill>
                <a:schemeClr val="tx1"/>
              </a:solidFill>
            </a:endParaRPr>
          </a:p>
          <a:p>
            <a:pPr marL="0" indent="0">
              <a:spcAft>
                <a:spcPts val="0"/>
              </a:spcAft>
              <a:buNone/>
            </a:pPr>
            <a:endParaRPr lang="en-US" sz="1600" dirty="0">
              <a:solidFill>
                <a:schemeClr val="tx1"/>
              </a:solidFil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2"/>
          <a:srcRect l="50729" t="31641" r="1459" b="34115"/>
          <a:stretch/>
        </p:blipFill>
        <p:spPr>
          <a:xfrm>
            <a:off x="529827" y="3059678"/>
            <a:ext cx="5159478" cy="1478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5191391E-D3CA-7B8E-033A-C243DC37E00E}"/>
              </a:ext>
            </a:extLst>
          </p:cNvPr>
          <p:cNvSpPr txBox="1"/>
          <p:nvPr/>
        </p:nvSpPr>
        <p:spPr>
          <a:xfrm>
            <a:off x="5933121" y="1232441"/>
            <a:ext cx="2934928" cy="2246769"/>
          </a:xfrm>
          <a:prstGeom prst="rect">
            <a:avLst/>
          </a:prstGeom>
          <a:noFill/>
          <a:ln w="31750">
            <a:solidFill>
              <a:srgbClr val="690304"/>
            </a:solidFill>
          </a:ln>
          <a:effectLst>
            <a:softEdge rad="0"/>
          </a:effectLst>
        </p:spPr>
        <p:txBody>
          <a:bodyPr wrap="square" rtlCol="0">
            <a:spAutoFit/>
          </a:bodyPr>
          <a:lstStyle/>
          <a:p>
            <a:r>
              <a:rPr lang="en-US" sz="1400" b="0" i="0" dirty="0">
                <a:solidFill>
                  <a:srgbClr val="243142"/>
                </a:solidFill>
                <a:effectLst/>
                <a:latin typeface="BentonSansRegular"/>
              </a:rPr>
              <a:t>The IU African Studies Program is recognized as one of the leading centers for the interdisciplinary study of Africa. A Title VI National Resource Center, our diverse research, teaching, and outreach activities promote greater understanding and appreciation of the continent and its global diaspora.</a:t>
            </a:r>
            <a:endParaRPr lang="en-US" sz="1400" dirty="0"/>
          </a:p>
        </p:txBody>
      </p:sp>
      <p:sp>
        <p:nvSpPr>
          <p:cNvPr id="7" name="TextBox 6">
            <a:extLst>
              <a:ext uri="{FF2B5EF4-FFF2-40B4-BE49-F238E27FC236}">
                <a16:creationId xmlns:a16="http://schemas.microsoft.com/office/drawing/2014/main" id="{1D46A811-5041-21C0-B676-9A8C60830EEC}"/>
              </a:ext>
            </a:extLst>
          </p:cNvPr>
          <p:cNvSpPr txBox="1"/>
          <p:nvPr/>
        </p:nvSpPr>
        <p:spPr>
          <a:xfrm>
            <a:off x="6383769" y="3783151"/>
            <a:ext cx="2033631" cy="738664"/>
          </a:xfrm>
          <a:prstGeom prst="rect">
            <a:avLst/>
          </a:prstGeom>
          <a:noFill/>
        </p:spPr>
        <p:txBody>
          <a:bodyPr wrap="square" rtlCol="0">
            <a:spAutoFit/>
          </a:bodyPr>
          <a:lstStyle/>
          <a:p>
            <a:pPr algn="ctr"/>
            <a:r>
              <a:rPr lang="en-US" sz="1400" dirty="0"/>
              <a:t>Contact Tavy Aherne </a:t>
            </a:r>
          </a:p>
          <a:p>
            <a:pPr algn="ctr"/>
            <a:r>
              <a:rPr lang="en-US" sz="1400" dirty="0"/>
              <a:t>taherne@iu.edu</a:t>
            </a:r>
            <a:endParaRPr lang="en-US" sz="1200" dirty="0"/>
          </a:p>
          <a:p>
            <a:endParaRPr lang="en-US" sz="1400" dirty="0"/>
          </a:p>
        </p:txBody>
      </p:sp>
      <p:sp>
        <p:nvSpPr>
          <p:cNvPr id="8" name="TextBox 7">
            <a:extLst>
              <a:ext uri="{FF2B5EF4-FFF2-40B4-BE49-F238E27FC236}">
                <a16:creationId xmlns:a16="http://schemas.microsoft.com/office/drawing/2014/main" id="{627A8D19-A1A2-D4B3-DAA1-52F3CA45B899}"/>
              </a:ext>
            </a:extLst>
          </p:cNvPr>
          <p:cNvSpPr txBox="1"/>
          <p:nvPr/>
        </p:nvSpPr>
        <p:spPr>
          <a:xfrm>
            <a:off x="3574849" y="1901110"/>
            <a:ext cx="2033631" cy="861774"/>
          </a:xfrm>
          <a:prstGeom prst="rect">
            <a:avLst/>
          </a:prstGeom>
          <a:noFill/>
        </p:spPr>
        <p:txBody>
          <a:bodyPr wrap="square" rtlCol="0">
            <a:spAutoFit/>
          </a:bodyPr>
          <a:lstStyle/>
          <a:p>
            <a:r>
              <a:rPr lang="en-US" sz="1200" dirty="0"/>
              <a:t>*Other languages like Igbo and </a:t>
            </a:r>
            <a:r>
              <a:rPr lang="en-US" sz="1200" dirty="0">
                <a:latin typeface="+mj-lt"/>
              </a:rPr>
              <a:t>Kinyarwanda</a:t>
            </a:r>
            <a:r>
              <a:rPr lang="en-US" sz="1200" dirty="0"/>
              <a:t> are summer only languages.</a:t>
            </a:r>
            <a:endParaRPr lang="en-US" sz="1100" dirty="0"/>
          </a:p>
          <a:p>
            <a:endParaRPr lang="en-US" sz="1200" dirty="0"/>
          </a:p>
        </p:txBody>
      </p:sp>
    </p:spTree>
    <p:extLst>
      <p:ext uri="{BB962C8B-B14F-4D97-AF65-F5344CB8AC3E}">
        <p14:creationId xmlns:p14="http://schemas.microsoft.com/office/powerpoint/2010/main" val="862940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827" y="389809"/>
            <a:ext cx="8004391" cy="699065"/>
          </a:xfrm>
        </p:spPr>
        <p:txBody>
          <a:bodyPr>
            <a:normAutofit fontScale="90000"/>
          </a:bodyPr>
          <a:lstStyle/>
          <a:p>
            <a:r>
              <a:rPr lang="en-US" sz="1800" b="0" dirty="0"/>
              <a:t>Indiana University FLAS-Granting Centers</a:t>
            </a:r>
            <a:br>
              <a:rPr lang="en-US" dirty="0"/>
            </a:br>
            <a:r>
              <a:rPr lang="en-US" dirty="0"/>
              <a:t>Inner Asian &amp; Uralic National Resource Center</a:t>
            </a:r>
          </a:p>
        </p:txBody>
      </p:sp>
      <p:sp>
        <p:nvSpPr>
          <p:cNvPr id="4" name="Content Placeholder 3"/>
          <p:cNvSpPr>
            <a:spLocks noGrp="1"/>
          </p:cNvSpPr>
          <p:nvPr>
            <p:ph idx="1"/>
          </p:nvPr>
        </p:nvSpPr>
        <p:spPr>
          <a:xfrm>
            <a:off x="425811" y="1147024"/>
            <a:ext cx="5104834" cy="603715"/>
          </a:xfrm>
        </p:spPr>
        <p:txBody>
          <a:bodyPr vert="horz" lIns="91440" tIns="45720" rIns="91440" bIns="45720" numCol="3" rtlCol="0" anchor="t">
            <a:normAutofit fontScale="25000" lnSpcReduction="20000"/>
          </a:bodyPr>
          <a:lstStyle/>
          <a:p>
            <a:pPr>
              <a:spcAft>
                <a:spcPts val="0"/>
              </a:spcAft>
              <a:buFont typeface="Arial" panose="020B0604020202020204" pitchFamily="34" charset="0"/>
              <a:buChar char="•"/>
            </a:pPr>
            <a:r>
              <a:rPr lang="en-US" sz="6400" dirty="0"/>
              <a:t>Azerbaijani*</a:t>
            </a:r>
          </a:p>
          <a:p>
            <a:pPr>
              <a:spcAft>
                <a:spcPts val="0"/>
              </a:spcAft>
              <a:buFont typeface="Arial" panose="020B0604020202020204" pitchFamily="34" charset="0"/>
              <a:buChar char="•"/>
            </a:pPr>
            <a:r>
              <a:rPr lang="en-US" sz="6400" dirty="0"/>
              <a:t>Estonian</a:t>
            </a:r>
          </a:p>
          <a:p>
            <a:pPr>
              <a:spcAft>
                <a:spcPts val="0"/>
              </a:spcAft>
              <a:buFont typeface="Arial" panose="020B0604020202020204" pitchFamily="34" charset="0"/>
              <a:buChar char="•"/>
            </a:pPr>
            <a:r>
              <a:rPr lang="en-US" sz="6400" dirty="0"/>
              <a:t>Finnish</a:t>
            </a:r>
          </a:p>
          <a:p>
            <a:pPr>
              <a:spcAft>
                <a:spcPts val="0"/>
              </a:spcAft>
              <a:buFont typeface="Arial" panose="020B0604020202020204" pitchFamily="34" charset="0"/>
              <a:buChar char="•"/>
            </a:pPr>
            <a:r>
              <a:rPr lang="en-US" sz="6400" dirty="0"/>
              <a:t>Hungarian</a:t>
            </a:r>
          </a:p>
          <a:p>
            <a:pPr>
              <a:spcAft>
                <a:spcPts val="0"/>
              </a:spcAft>
              <a:buFont typeface="Arial" panose="020B0604020202020204" pitchFamily="34" charset="0"/>
              <a:buChar char="•"/>
            </a:pPr>
            <a:r>
              <a:rPr lang="en-US" sz="6400" dirty="0"/>
              <a:t>Kazakh**</a:t>
            </a:r>
          </a:p>
          <a:p>
            <a:pPr>
              <a:spcAft>
                <a:spcPts val="0"/>
              </a:spcAft>
              <a:buFont typeface="Arial" panose="020B0604020202020204" pitchFamily="34" charset="0"/>
              <a:buChar char="•"/>
            </a:pPr>
            <a:r>
              <a:rPr lang="en-US" sz="6400" dirty="0"/>
              <a:t>Kurdish</a:t>
            </a:r>
          </a:p>
          <a:p>
            <a:pPr>
              <a:spcAft>
                <a:spcPts val="0"/>
              </a:spcAft>
              <a:buFont typeface="Arial" panose="020B0604020202020204" pitchFamily="34" charset="0"/>
              <a:buChar char="•"/>
            </a:pPr>
            <a:r>
              <a:rPr lang="en-US" sz="6400" dirty="0"/>
              <a:t>Kyrgyz**</a:t>
            </a:r>
          </a:p>
          <a:p>
            <a:pPr>
              <a:spcAft>
                <a:spcPts val="0"/>
              </a:spcAft>
              <a:buFont typeface="Arial" panose="020B0604020202020204" pitchFamily="34" charset="0"/>
              <a:buChar char="•"/>
            </a:pPr>
            <a:r>
              <a:rPr lang="en-US" sz="6400" dirty="0"/>
              <a:t>Mongolian</a:t>
            </a:r>
          </a:p>
          <a:p>
            <a:pPr>
              <a:spcAft>
                <a:spcPts val="0"/>
              </a:spcAft>
              <a:buFont typeface="Arial" panose="020B0604020202020204" pitchFamily="34" charset="0"/>
              <a:buChar char="•"/>
            </a:pPr>
            <a:r>
              <a:rPr lang="en-US" sz="6400" dirty="0"/>
              <a:t>Pashto*</a:t>
            </a:r>
          </a:p>
          <a:p>
            <a:pPr>
              <a:spcAft>
                <a:spcPts val="0"/>
              </a:spcAft>
              <a:buFont typeface="Arial" panose="020B0604020202020204" pitchFamily="34" charset="0"/>
              <a:buChar char="•"/>
            </a:pPr>
            <a:r>
              <a:rPr lang="en-US" sz="6400" dirty="0"/>
              <a:t>Persian</a:t>
            </a:r>
          </a:p>
          <a:p>
            <a:pPr>
              <a:spcAft>
                <a:spcPts val="0"/>
              </a:spcAft>
              <a:buFont typeface="Arial" panose="020B0604020202020204" pitchFamily="34" charset="0"/>
              <a:buChar char="•"/>
            </a:pPr>
            <a:r>
              <a:rPr lang="en-US" sz="6400" dirty="0"/>
              <a:t>Tajik*</a:t>
            </a:r>
          </a:p>
          <a:p>
            <a:pPr>
              <a:spcAft>
                <a:spcPts val="0"/>
              </a:spcAft>
              <a:buFont typeface="Arial" panose="020B0604020202020204" pitchFamily="34" charset="0"/>
              <a:buChar char="•"/>
            </a:pPr>
            <a:r>
              <a:rPr lang="en-US" sz="6400" dirty="0"/>
              <a:t>Tibetan</a:t>
            </a:r>
          </a:p>
          <a:p>
            <a:pPr>
              <a:spcAft>
                <a:spcPts val="0"/>
              </a:spcAft>
              <a:buFont typeface="Arial" panose="020B0604020202020204" pitchFamily="34" charset="0"/>
              <a:buChar char="•"/>
            </a:pPr>
            <a:r>
              <a:rPr lang="en-US" sz="6400" dirty="0"/>
              <a:t>Turkish</a:t>
            </a:r>
          </a:p>
          <a:p>
            <a:pPr>
              <a:spcAft>
                <a:spcPts val="0"/>
              </a:spcAft>
              <a:buFont typeface="Arial" panose="020B0604020202020204" pitchFamily="34" charset="0"/>
              <a:buChar char="•"/>
            </a:pPr>
            <a:r>
              <a:rPr lang="en-US" sz="6400" dirty="0"/>
              <a:t>Uyghur</a:t>
            </a:r>
          </a:p>
          <a:p>
            <a:pPr>
              <a:spcAft>
                <a:spcPts val="0"/>
              </a:spcAft>
              <a:buFont typeface="Arial" panose="020B0604020202020204" pitchFamily="34" charset="0"/>
              <a:buChar char="•"/>
            </a:pPr>
            <a:r>
              <a:rPr lang="en-US" sz="6400" dirty="0"/>
              <a:t>Uzbek</a:t>
            </a:r>
          </a:p>
        </p:txBody>
      </p:sp>
      <p:sp>
        <p:nvSpPr>
          <p:cNvPr id="7" name="TextBox 6"/>
          <p:cNvSpPr txBox="1"/>
          <p:nvPr/>
        </p:nvSpPr>
        <p:spPr>
          <a:xfrm>
            <a:off x="5150170" y="1088874"/>
            <a:ext cx="3809475" cy="1123384"/>
          </a:xfrm>
          <a:prstGeom prst="rect">
            <a:avLst/>
          </a:prstGeom>
          <a:noFill/>
        </p:spPr>
        <p:txBody>
          <a:bodyPr wrap="square" lIns="91440" tIns="45720" rIns="91440" bIns="45720" rtlCol="0" anchor="t">
            <a:spAutoFit/>
          </a:bodyPr>
          <a:lstStyle/>
          <a:p>
            <a:r>
              <a:rPr lang="en-US" sz="1100" dirty="0"/>
              <a:t>*Available for Summer FLAS only</a:t>
            </a:r>
          </a:p>
          <a:p>
            <a:r>
              <a:rPr lang="en-US" sz="1100" dirty="0">
                <a:ea typeface="+mn-lt"/>
                <a:cs typeface="+mn-lt"/>
              </a:rPr>
              <a:t>** FLAS for the academic year Kazakh or Kyrgyz depends on the availability of instructors. You will be considered for these languages, but we encourage you to submit a second application for a different IAUNRC language.</a:t>
            </a:r>
            <a:endParaRPr lang="en-US" sz="1600" dirty="0"/>
          </a:p>
          <a:p>
            <a:endParaRPr lang="en-US" sz="1100" dirty="0">
              <a:cs typeface="Aria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32022" y="2931243"/>
            <a:ext cx="4519814" cy="1461603"/>
          </a:xfrm>
          <a:prstGeom prst="rect">
            <a:avLst/>
          </a:prstGeom>
        </p:spPr>
      </p:pic>
      <p:sp>
        <p:nvSpPr>
          <p:cNvPr id="3" name="TextBox 2">
            <a:extLst>
              <a:ext uri="{FF2B5EF4-FFF2-40B4-BE49-F238E27FC236}">
                <a16:creationId xmlns:a16="http://schemas.microsoft.com/office/drawing/2014/main" id="{356DA035-4114-AADD-9433-1DF5B3540C8B}"/>
              </a:ext>
            </a:extLst>
          </p:cNvPr>
          <p:cNvSpPr txBox="1"/>
          <p:nvPr/>
        </p:nvSpPr>
        <p:spPr>
          <a:xfrm>
            <a:off x="1096559" y="2359742"/>
            <a:ext cx="2934928" cy="1938992"/>
          </a:xfrm>
          <a:prstGeom prst="rect">
            <a:avLst/>
          </a:prstGeom>
          <a:noFill/>
          <a:ln w="31750">
            <a:solidFill>
              <a:srgbClr val="690304"/>
            </a:solidFill>
          </a:ln>
          <a:effectLst>
            <a:softEdge rad="0"/>
          </a:effectLst>
        </p:spPr>
        <p:txBody>
          <a:bodyPr wrap="square" rtlCol="0">
            <a:spAutoFit/>
          </a:bodyPr>
          <a:lstStyle/>
          <a:p>
            <a:r>
              <a:rPr lang="en-US" sz="1200" b="0" i="0" dirty="0">
                <a:solidFill>
                  <a:srgbClr val="243142"/>
                </a:solidFill>
                <a:effectLst/>
                <a:latin typeface="BentonSansRegular"/>
              </a:rPr>
              <a:t>For over sixty years, the Inner Asian and Uralic National Resource Center at Indiana University has served as the country’s paramount institution for supporting the study of Central Eurasia. The Center creates and coordinates the delivery of resources to increase understanding of all aspects of the diverse peoples, languages, and areas within our region.</a:t>
            </a:r>
            <a:endParaRPr lang="en-US" sz="1200" dirty="0"/>
          </a:p>
        </p:txBody>
      </p:sp>
      <p:sp>
        <p:nvSpPr>
          <p:cNvPr id="6" name="TextBox 5">
            <a:extLst>
              <a:ext uri="{FF2B5EF4-FFF2-40B4-BE49-F238E27FC236}">
                <a16:creationId xmlns:a16="http://schemas.microsoft.com/office/drawing/2014/main" id="{6AE907AE-B0F2-B725-60C1-318294769FB4}"/>
              </a:ext>
            </a:extLst>
          </p:cNvPr>
          <p:cNvSpPr txBox="1"/>
          <p:nvPr/>
        </p:nvSpPr>
        <p:spPr>
          <a:xfrm>
            <a:off x="5775113" y="2276942"/>
            <a:ext cx="2033631" cy="738664"/>
          </a:xfrm>
          <a:prstGeom prst="rect">
            <a:avLst/>
          </a:prstGeom>
          <a:noFill/>
        </p:spPr>
        <p:txBody>
          <a:bodyPr wrap="square" rtlCol="0">
            <a:spAutoFit/>
          </a:bodyPr>
          <a:lstStyle/>
          <a:p>
            <a:pPr algn="ctr"/>
            <a:r>
              <a:rPr lang="en-US" sz="1400" dirty="0"/>
              <a:t>Contact Kasia Rydel-Johnston</a:t>
            </a:r>
          </a:p>
          <a:p>
            <a:pPr algn="ctr"/>
            <a:r>
              <a:rPr lang="en-US" sz="1400" dirty="0"/>
              <a:t>krydeljo@iu.edu</a:t>
            </a:r>
          </a:p>
        </p:txBody>
      </p:sp>
    </p:spTree>
    <p:extLst>
      <p:ext uri="{BB962C8B-B14F-4D97-AF65-F5344CB8AC3E}">
        <p14:creationId xmlns:p14="http://schemas.microsoft.com/office/powerpoint/2010/main" val="1864518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827" y="759070"/>
            <a:ext cx="8447025" cy="699065"/>
          </a:xfrm>
        </p:spPr>
        <p:txBody>
          <a:bodyPr>
            <a:normAutofit fontScale="90000"/>
          </a:bodyPr>
          <a:lstStyle/>
          <a:p>
            <a:r>
              <a:rPr lang="en-US" sz="1800" b="0" dirty="0"/>
              <a:t>Indiana University FLAS-Granting Centers</a:t>
            </a:r>
            <a:br>
              <a:rPr lang="en-US" dirty="0"/>
            </a:br>
            <a:r>
              <a:rPr lang="en-US" dirty="0"/>
              <a:t>Center for the Study of the </a:t>
            </a:r>
            <a:br>
              <a:rPr lang="en-US" dirty="0"/>
            </a:br>
            <a:r>
              <a:rPr lang="en-US" dirty="0"/>
              <a:t>Middle East</a:t>
            </a:r>
          </a:p>
        </p:txBody>
      </p:sp>
      <p:sp>
        <p:nvSpPr>
          <p:cNvPr id="4" name="Content Placeholder 3"/>
          <p:cNvSpPr>
            <a:spLocks noGrp="1"/>
          </p:cNvSpPr>
          <p:nvPr>
            <p:ph idx="1"/>
          </p:nvPr>
        </p:nvSpPr>
        <p:spPr>
          <a:xfrm>
            <a:off x="654412" y="1897837"/>
            <a:ext cx="3836472" cy="619221"/>
          </a:xfrm>
        </p:spPr>
        <p:txBody>
          <a:bodyPr numCol="3">
            <a:normAutofit/>
          </a:bodyPr>
          <a:lstStyle/>
          <a:p>
            <a:pPr>
              <a:spcAft>
                <a:spcPts val="0"/>
              </a:spcAft>
              <a:buFont typeface="Arial" panose="020B0604020202020204" pitchFamily="34" charset="0"/>
              <a:buChar char="•"/>
            </a:pPr>
            <a:r>
              <a:rPr lang="en-US" sz="1600" dirty="0"/>
              <a:t>Arabic</a:t>
            </a:r>
          </a:p>
          <a:p>
            <a:pPr>
              <a:spcAft>
                <a:spcPts val="0"/>
              </a:spcAft>
              <a:buFont typeface="Arial" panose="020B0604020202020204" pitchFamily="34" charset="0"/>
              <a:buChar char="•"/>
            </a:pPr>
            <a:r>
              <a:rPr lang="en-US" sz="1600" dirty="0"/>
              <a:t>Hebrew</a:t>
            </a:r>
          </a:p>
          <a:p>
            <a:pPr>
              <a:spcAft>
                <a:spcPts val="0"/>
              </a:spcAft>
              <a:buFont typeface="Arial" panose="020B0604020202020204" pitchFamily="34" charset="0"/>
              <a:buChar char="•"/>
            </a:pPr>
            <a:r>
              <a:rPr lang="en-US" sz="1600" dirty="0"/>
              <a:t>Turkish</a:t>
            </a:r>
          </a:p>
          <a:p>
            <a:pPr>
              <a:spcAft>
                <a:spcPts val="0"/>
              </a:spcAft>
              <a:buFont typeface="Arial" panose="020B0604020202020204" pitchFamily="34" charset="0"/>
              <a:buChar char="•"/>
            </a:pPr>
            <a:r>
              <a:rPr lang="en-US" sz="1600" dirty="0"/>
              <a:t>Persian</a:t>
            </a:r>
          </a:p>
          <a:p>
            <a:pPr>
              <a:spcAft>
                <a:spcPts val="0"/>
              </a:spcAft>
              <a:buFont typeface="Arial" panose="020B0604020202020204" pitchFamily="34" charset="0"/>
              <a:buChar char="•"/>
            </a:pPr>
            <a:r>
              <a:rPr lang="en-US" sz="1600" dirty="0"/>
              <a:t>Kurdish</a:t>
            </a:r>
          </a:p>
          <a:p>
            <a:pPr marL="0" indent="0">
              <a:spcAft>
                <a:spcPts val="0"/>
              </a:spcAft>
              <a:buNone/>
            </a:pPr>
            <a:endParaRPr lang="en-US" sz="1600"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4412" y="3018131"/>
            <a:ext cx="4456537" cy="1415169"/>
          </a:xfrm>
          <a:prstGeom prst="rect">
            <a:avLst/>
          </a:prstGeom>
        </p:spPr>
      </p:pic>
      <p:sp>
        <p:nvSpPr>
          <p:cNvPr id="5" name="TextBox 4">
            <a:extLst>
              <a:ext uri="{FF2B5EF4-FFF2-40B4-BE49-F238E27FC236}">
                <a16:creationId xmlns:a16="http://schemas.microsoft.com/office/drawing/2014/main" id="{D11D0DB5-BFA2-3EA1-A430-1D64E029D1B4}"/>
              </a:ext>
            </a:extLst>
          </p:cNvPr>
          <p:cNvSpPr txBox="1"/>
          <p:nvPr/>
        </p:nvSpPr>
        <p:spPr>
          <a:xfrm>
            <a:off x="5679245" y="677440"/>
            <a:ext cx="2934928" cy="2308324"/>
          </a:xfrm>
          <a:prstGeom prst="rect">
            <a:avLst/>
          </a:prstGeom>
          <a:noFill/>
          <a:ln w="31750">
            <a:solidFill>
              <a:srgbClr val="690304"/>
            </a:solidFill>
          </a:ln>
          <a:effectLst>
            <a:softEdge rad="0"/>
          </a:effectLst>
        </p:spPr>
        <p:txBody>
          <a:bodyPr wrap="square" rtlCol="0">
            <a:spAutoFit/>
          </a:bodyPr>
          <a:lstStyle/>
          <a:p>
            <a:r>
              <a:rPr lang="en-US" sz="1200" b="0" i="0" dirty="0">
                <a:effectLst/>
                <a:latin typeface="BentonSansRegular"/>
              </a:rPr>
              <a:t>CSME is a Title VI Comprehensive National Resource Center. This is a particularly prestigious designation, conferred by the U.S. Department of Education, and shared by CSME and only 14 other Middle East centers at universities across the United States.</a:t>
            </a:r>
          </a:p>
          <a:p>
            <a:r>
              <a:rPr lang="en-US" sz="1200" b="0" i="0" dirty="0">
                <a:effectLst/>
                <a:latin typeface="BentonSansRegular"/>
              </a:rPr>
              <a:t>We promote knowledge of the Middle East by providing enrichment to academic programs, scholarship, public outreach, and support for educators and students at all levels.</a:t>
            </a:r>
            <a:endParaRPr lang="en-US" sz="1200" dirty="0"/>
          </a:p>
        </p:txBody>
      </p:sp>
      <p:sp>
        <p:nvSpPr>
          <p:cNvPr id="6" name="TextBox 5">
            <a:extLst>
              <a:ext uri="{FF2B5EF4-FFF2-40B4-BE49-F238E27FC236}">
                <a16:creationId xmlns:a16="http://schemas.microsoft.com/office/drawing/2014/main" id="{3A2F525F-FA2A-F5FD-4712-BCAF51A24645}"/>
              </a:ext>
            </a:extLst>
          </p:cNvPr>
          <p:cNvSpPr txBox="1"/>
          <p:nvPr/>
        </p:nvSpPr>
        <p:spPr>
          <a:xfrm>
            <a:off x="6129893" y="3454967"/>
            <a:ext cx="2033631" cy="523220"/>
          </a:xfrm>
          <a:prstGeom prst="rect">
            <a:avLst/>
          </a:prstGeom>
          <a:noFill/>
        </p:spPr>
        <p:txBody>
          <a:bodyPr wrap="square" rtlCol="0">
            <a:spAutoFit/>
          </a:bodyPr>
          <a:lstStyle/>
          <a:p>
            <a:pPr algn="ctr"/>
            <a:r>
              <a:rPr lang="en-US" sz="1400" dirty="0"/>
              <a:t>Contact Carl Pearson</a:t>
            </a:r>
          </a:p>
          <a:p>
            <a:pPr algn="ctr"/>
            <a:r>
              <a:rPr lang="en-US" sz="1400" dirty="0"/>
              <a:t>pearsonc@iu.edu</a:t>
            </a:r>
          </a:p>
        </p:txBody>
      </p:sp>
    </p:spTree>
    <p:extLst>
      <p:ext uri="{BB962C8B-B14F-4D97-AF65-F5344CB8AC3E}">
        <p14:creationId xmlns:p14="http://schemas.microsoft.com/office/powerpoint/2010/main" val="384962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827" y="623636"/>
            <a:ext cx="8447025" cy="699065"/>
          </a:xfrm>
        </p:spPr>
        <p:txBody>
          <a:bodyPr>
            <a:normAutofit fontScale="90000"/>
          </a:bodyPr>
          <a:lstStyle/>
          <a:p>
            <a:r>
              <a:rPr lang="en-US" sz="1800" b="0" dirty="0"/>
              <a:t>Indiana University FLAS-Granting Centers</a:t>
            </a:r>
            <a:br>
              <a:rPr lang="en-US" dirty="0"/>
            </a:br>
            <a:r>
              <a:rPr lang="en-US" dirty="0"/>
              <a:t>Center for Latin American and Caribbean Studies</a:t>
            </a:r>
          </a:p>
        </p:txBody>
      </p:sp>
      <p:sp>
        <p:nvSpPr>
          <p:cNvPr id="4" name="Content Placeholder 3"/>
          <p:cNvSpPr>
            <a:spLocks noGrp="1"/>
          </p:cNvSpPr>
          <p:nvPr>
            <p:ph idx="1"/>
          </p:nvPr>
        </p:nvSpPr>
        <p:spPr>
          <a:xfrm>
            <a:off x="460875" y="1657806"/>
            <a:ext cx="8330408" cy="619221"/>
          </a:xfrm>
        </p:spPr>
        <p:txBody>
          <a:bodyPr numCol="3">
            <a:normAutofit/>
          </a:bodyPr>
          <a:lstStyle/>
          <a:p>
            <a:pPr>
              <a:spcAft>
                <a:spcPts val="0"/>
              </a:spcAft>
              <a:buFont typeface="Arial" panose="020B0604020202020204" pitchFamily="34" charset="0"/>
              <a:buChar char="•"/>
            </a:pPr>
            <a:r>
              <a:rPr lang="es-ES" sz="1600" dirty="0"/>
              <a:t>Portuguese</a:t>
            </a:r>
          </a:p>
          <a:p>
            <a:pPr>
              <a:spcAft>
                <a:spcPts val="0"/>
              </a:spcAft>
              <a:buFont typeface="Arial" panose="020B0604020202020204" pitchFamily="34" charset="0"/>
              <a:buChar char="•"/>
            </a:pPr>
            <a:r>
              <a:rPr lang="es-ES" sz="1600" dirty="0" err="1"/>
              <a:t>Haitian</a:t>
            </a:r>
            <a:r>
              <a:rPr lang="es-ES" sz="1600" dirty="0"/>
              <a:t> Creole</a:t>
            </a:r>
          </a:p>
          <a:p>
            <a:pPr>
              <a:spcAft>
                <a:spcPts val="0"/>
              </a:spcAft>
              <a:buFont typeface="Arial" panose="020B0604020202020204" pitchFamily="34" charset="0"/>
              <a:buChar char="•"/>
            </a:pPr>
            <a:r>
              <a:rPr lang="es-ES" sz="1600" dirty="0"/>
              <a:t>Maya</a:t>
            </a:r>
          </a:p>
          <a:p>
            <a:pPr>
              <a:spcAft>
                <a:spcPts val="0"/>
              </a:spcAft>
              <a:buFont typeface="Arial" panose="020B0604020202020204" pitchFamily="34" charset="0"/>
              <a:buChar char="•"/>
            </a:pPr>
            <a:r>
              <a:rPr lang="es-ES" sz="1600" dirty="0"/>
              <a:t>Quechua</a:t>
            </a:r>
          </a:p>
          <a:p>
            <a:pPr marL="0" indent="0">
              <a:spcAft>
                <a:spcPts val="0"/>
              </a:spcAft>
              <a:buNone/>
            </a:pPr>
            <a:endParaRPr lang="en-US" sz="16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909876" y="2443980"/>
            <a:ext cx="6181466" cy="1822342"/>
          </a:xfrm>
          <a:prstGeom prst="rect">
            <a:avLst/>
          </a:prstGeom>
        </p:spPr>
      </p:pic>
      <p:sp>
        <p:nvSpPr>
          <p:cNvPr id="3" name="TextBox 2">
            <a:extLst>
              <a:ext uri="{FF2B5EF4-FFF2-40B4-BE49-F238E27FC236}">
                <a16:creationId xmlns:a16="http://schemas.microsoft.com/office/drawing/2014/main" id="{E0D70E29-5A11-547E-DEC6-EA09D23425A8}"/>
              </a:ext>
            </a:extLst>
          </p:cNvPr>
          <p:cNvSpPr txBox="1"/>
          <p:nvPr/>
        </p:nvSpPr>
        <p:spPr>
          <a:xfrm>
            <a:off x="169606" y="2570321"/>
            <a:ext cx="2576053" cy="1569660"/>
          </a:xfrm>
          <a:prstGeom prst="rect">
            <a:avLst/>
          </a:prstGeom>
          <a:noFill/>
          <a:ln w="31750">
            <a:solidFill>
              <a:srgbClr val="690304"/>
            </a:solidFill>
          </a:ln>
          <a:effectLst>
            <a:softEdge rad="0"/>
          </a:effectLst>
        </p:spPr>
        <p:txBody>
          <a:bodyPr wrap="square" rtlCol="0">
            <a:spAutoFit/>
          </a:bodyPr>
          <a:lstStyle/>
          <a:p>
            <a:r>
              <a:rPr lang="en-US" sz="1200" dirty="0">
                <a:latin typeface="BentonSansRegular"/>
              </a:rPr>
              <a:t>The </a:t>
            </a:r>
            <a:r>
              <a:rPr lang="en-US" sz="1200" b="0" i="0" dirty="0">
                <a:effectLst/>
                <a:latin typeface="BentonSansRegular"/>
              </a:rPr>
              <a:t>Center for Latin American and Caribbean Studies has supported outreach initiatives and educational programming focused on highlighting Latin American and Caribbean topics and communities in a global setting for the last 6 decades.</a:t>
            </a:r>
            <a:endParaRPr lang="en-US" sz="1200" dirty="0"/>
          </a:p>
        </p:txBody>
      </p:sp>
      <p:sp>
        <p:nvSpPr>
          <p:cNvPr id="6" name="TextBox 5">
            <a:extLst>
              <a:ext uri="{FF2B5EF4-FFF2-40B4-BE49-F238E27FC236}">
                <a16:creationId xmlns:a16="http://schemas.microsoft.com/office/drawing/2014/main" id="{93FC16BA-38AA-BCDB-D305-CC5F840F613C}"/>
              </a:ext>
            </a:extLst>
          </p:cNvPr>
          <p:cNvSpPr txBox="1"/>
          <p:nvPr/>
        </p:nvSpPr>
        <p:spPr>
          <a:xfrm>
            <a:off x="6000609" y="1705807"/>
            <a:ext cx="2369792" cy="523220"/>
          </a:xfrm>
          <a:prstGeom prst="rect">
            <a:avLst/>
          </a:prstGeom>
          <a:noFill/>
        </p:spPr>
        <p:txBody>
          <a:bodyPr wrap="square" rtlCol="0">
            <a:spAutoFit/>
          </a:bodyPr>
          <a:lstStyle/>
          <a:p>
            <a:pPr algn="ctr"/>
            <a:r>
              <a:rPr lang="en-US" sz="1400" dirty="0"/>
              <a:t>Contact Sonia Manriquez</a:t>
            </a:r>
          </a:p>
          <a:p>
            <a:pPr algn="ctr"/>
            <a:r>
              <a:rPr lang="en-US" sz="1400" dirty="0"/>
              <a:t>soimanri@iu.edu</a:t>
            </a:r>
          </a:p>
        </p:txBody>
      </p:sp>
    </p:spTree>
    <p:extLst>
      <p:ext uri="{BB962C8B-B14F-4D97-AF65-F5344CB8AC3E}">
        <p14:creationId xmlns:p14="http://schemas.microsoft.com/office/powerpoint/2010/main" val="1318839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827" y="759070"/>
            <a:ext cx="8447025" cy="699065"/>
          </a:xfrm>
        </p:spPr>
        <p:txBody>
          <a:bodyPr>
            <a:normAutofit fontScale="90000"/>
          </a:bodyPr>
          <a:lstStyle/>
          <a:p>
            <a:r>
              <a:rPr lang="en-US" sz="1800" b="0" dirty="0"/>
              <a:t>Indiana University FLAS-Granting Centers</a:t>
            </a:r>
            <a:br>
              <a:rPr lang="en-US" sz="1800" b="0" dirty="0"/>
            </a:br>
            <a:r>
              <a:rPr lang="en-US" dirty="0"/>
              <a:t>Islamic Studies Program</a:t>
            </a:r>
          </a:p>
        </p:txBody>
      </p:sp>
      <p:sp>
        <p:nvSpPr>
          <p:cNvPr id="4" name="Content Placeholder 3"/>
          <p:cNvSpPr>
            <a:spLocks noGrp="1"/>
          </p:cNvSpPr>
          <p:nvPr>
            <p:ph idx="1"/>
          </p:nvPr>
        </p:nvSpPr>
        <p:spPr>
          <a:xfrm>
            <a:off x="422796" y="1730600"/>
            <a:ext cx="4330543" cy="1071504"/>
          </a:xfrm>
        </p:spPr>
        <p:txBody>
          <a:bodyPr numCol="3">
            <a:normAutofit fontScale="92500" lnSpcReduction="20000"/>
          </a:bodyPr>
          <a:lstStyle/>
          <a:p>
            <a:pPr>
              <a:spcAft>
                <a:spcPts val="0"/>
              </a:spcAft>
              <a:buFont typeface="Arial" panose="020B0604020202020204" pitchFamily="34" charset="0"/>
              <a:buChar char="•"/>
            </a:pPr>
            <a:r>
              <a:rPr lang="es-ES" sz="1700" dirty="0" err="1"/>
              <a:t>Arabic</a:t>
            </a:r>
            <a:endParaRPr lang="es-ES" sz="1700" dirty="0"/>
          </a:p>
          <a:p>
            <a:pPr>
              <a:spcAft>
                <a:spcPts val="0"/>
              </a:spcAft>
              <a:buFont typeface="Arial" panose="020B0604020202020204" pitchFamily="34" charset="0"/>
              <a:buChar char="•"/>
            </a:pPr>
            <a:r>
              <a:rPr lang="es-ES" sz="1700" dirty="0" err="1"/>
              <a:t>Bamana</a:t>
            </a:r>
            <a:endParaRPr lang="es-ES" sz="1700" dirty="0"/>
          </a:p>
          <a:p>
            <a:pPr>
              <a:spcAft>
                <a:spcPts val="0"/>
              </a:spcAft>
              <a:buFont typeface="Arial" panose="020B0604020202020204" pitchFamily="34" charset="0"/>
              <a:buChar char="•"/>
            </a:pPr>
            <a:r>
              <a:rPr lang="es-ES" sz="1700" dirty="0" err="1"/>
              <a:t>Persian</a:t>
            </a:r>
            <a:endParaRPr lang="es-ES" sz="1700" dirty="0"/>
          </a:p>
          <a:p>
            <a:pPr>
              <a:spcAft>
                <a:spcPts val="0"/>
              </a:spcAft>
              <a:buFont typeface="Arial" panose="020B0604020202020204" pitchFamily="34" charset="0"/>
              <a:buChar char="•"/>
            </a:pPr>
            <a:endParaRPr lang="es-ES" sz="1700" dirty="0"/>
          </a:p>
          <a:p>
            <a:pPr>
              <a:spcAft>
                <a:spcPts val="0"/>
              </a:spcAft>
              <a:buFont typeface="Arial" panose="020B0604020202020204" pitchFamily="34" charset="0"/>
              <a:buChar char="•"/>
            </a:pPr>
            <a:endParaRPr lang="es-ES" sz="1700" dirty="0"/>
          </a:p>
          <a:p>
            <a:pPr>
              <a:spcAft>
                <a:spcPts val="0"/>
              </a:spcAft>
              <a:buFont typeface="Arial" panose="020B0604020202020204" pitchFamily="34" charset="0"/>
              <a:buChar char="•"/>
            </a:pPr>
            <a:r>
              <a:rPr lang="es-ES" sz="1700" dirty="0"/>
              <a:t>Russian</a:t>
            </a:r>
          </a:p>
          <a:p>
            <a:pPr>
              <a:spcAft>
                <a:spcPts val="0"/>
              </a:spcAft>
              <a:buFont typeface="Arial" panose="020B0604020202020204" pitchFamily="34" charset="0"/>
              <a:buChar char="•"/>
            </a:pPr>
            <a:r>
              <a:rPr lang="es-ES" sz="1700" dirty="0"/>
              <a:t>Swahili</a:t>
            </a:r>
          </a:p>
          <a:p>
            <a:pPr>
              <a:spcAft>
                <a:spcPts val="0"/>
              </a:spcAft>
              <a:buFont typeface="Arial" panose="020B0604020202020204" pitchFamily="34" charset="0"/>
              <a:buChar char="•"/>
            </a:pPr>
            <a:r>
              <a:rPr lang="es-ES" sz="1700" dirty="0"/>
              <a:t>Turkish</a:t>
            </a:r>
          </a:p>
          <a:p>
            <a:pPr>
              <a:spcAft>
                <a:spcPts val="0"/>
              </a:spcAft>
              <a:buFont typeface="Arial" panose="020B0604020202020204" pitchFamily="34" charset="0"/>
              <a:buChar char="•"/>
            </a:pPr>
            <a:endParaRPr lang="es-ES" sz="1700" dirty="0"/>
          </a:p>
          <a:p>
            <a:pPr>
              <a:spcAft>
                <a:spcPts val="0"/>
              </a:spcAft>
              <a:buFont typeface="Arial" panose="020B0604020202020204" pitchFamily="34" charset="0"/>
              <a:buChar char="•"/>
            </a:pPr>
            <a:endParaRPr lang="es-ES" sz="1700" dirty="0"/>
          </a:p>
          <a:p>
            <a:pPr>
              <a:spcAft>
                <a:spcPts val="0"/>
              </a:spcAft>
              <a:buFont typeface="Arial" panose="020B0604020202020204" pitchFamily="34" charset="0"/>
              <a:buChar char="•"/>
            </a:pPr>
            <a:r>
              <a:rPr lang="es-ES" sz="1700" dirty="0"/>
              <a:t>Urdu</a:t>
            </a:r>
          </a:p>
          <a:p>
            <a:pPr>
              <a:spcAft>
                <a:spcPts val="0"/>
              </a:spcAft>
              <a:buFont typeface="Arial" panose="020B0604020202020204" pitchFamily="34" charset="0"/>
              <a:buChar char="•"/>
            </a:pPr>
            <a:r>
              <a:rPr lang="es-ES" sz="1700" dirty="0" err="1"/>
              <a:t>Uyghur</a:t>
            </a:r>
            <a:endParaRPr lang="es-ES" sz="1700" dirty="0"/>
          </a:p>
          <a:p>
            <a:pPr>
              <a:spcAft>
                <a:spcPts val="0"/>
              </a:spcAft>
              <a:buFont typeface="Arial" panose="020B0604020202020204" pitchFamily="34" charset="0"/>
              <a:buChar char="•"/>
            </a:pPr>
            <a:r>
              <a:rPr lang="es-ES" sz="1700" dirty="0" err="1"/>
              <a:t>Uzbek</a:t>
            </a:r>
            <a:endParaRPr lang="es-ES" sz="1700" dirty="0"/>
          </a:p>
          <a:p>
            <a:pPr marL="0" indent="0">
              <a:spcAft>
                <a:spcPts val="0"/>
              </a:spcAft>
              <a:buNone/>
            </a:pPr>
            <a:endParaRPr lang="en-US" sz="1600"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80510" y="2266352"/>
            <a:ext cx="3605908" cy="2136063"/>
          </a:xfrm>
          <a:prstGeom prst="rect">
            <a:avLst/>
          </a:prstGeom>
        </p:spPr>
      </p:pic>
      <p:sp>
        <p:nvSpPr>
          <p:cNvPr id="5" name="TextBox 4">
            <a:extLst>
              <a:ext uri="{FF2B5EF4-FFF2-40B4-BE49-F238E27FC236}">
                <a16:creationId xmlns:a16="http://schemas.microsoft.com/office/drawing/2014/main" id="{FE72BA14-7F64-614D-4FB5-04F7E4629A95}"/>
              </a:ext>
            </a:extLst>
          </p:cNvPr>
          <p:cNvSpPr txBox="1"/>
          <p:nvPr/>
        </p:nvSpPr>
        <p:spPr>
          <a:xfrm>
            <a:off x="125361" y="2879149"/>
            <a:ext cx="4627977" cy="1384995"/>
          </a:xfrm>
          <a:prstGeom prst="rect">
            <a:avLst/>
          </a:prstGeom>
          <a:noFill/>
          <a:ln w="31750">
            <a:solidFill>
              <a:srgbClr val="690304"/>
            </a:solidFill>
          </a:ln>
          <a:effectLst>
            <a:softEdge rad="0"/>
          </a:effectLst>
        </p:spPr>
        <p:txBody>
          <a:bodyPr wrap="square" rtlCol="0">
            <a:spAutoFit/>
          </a:bodyPr>
          <a:lstStyle/>
          <a:p>
            <a:r>
              <a:rPr lang="en-US" sz="1200" dirty="0">
                <a:latin typeface="BentonSansRegular"/>
              </a:rPr>
              <a:t>The Islamic Studies Program advances critical research about Islam and the Muslim world and facilitates access to knowledge in the field for students, scholars, professionals, and the public. The Program designs and supports curricular and collaborative initiatives and assists faculty and students in developing research projects that focus on the rich diversity of Muslim history, politics, culture, thought, and practice.</a:t>
            </a:r>
            <a:endParaRPr lang="en-US" sz="1200" dirty="0"/>
          </a:p>
        </p:txBody>
      </p:sp>
      <p:sp>
        <p:nvSpPr>
          <p:cNvPr id="6" name="TextBox 5">
            <a:extLst>
              <a:ext uri="{FF2B5EF4-FFF2-40B4-BE49-F238E27FC236}">
                <a16:creationId xmlns:a16="http://schemas.microsoft.com/office/drawing/2014/main" id="{B1431036-533B-A0D2-2071-2DB77F542FAA}"/>
              </a:ext>
            </a:extLst>
          </p:cNvPr>
          <p:cNvSpPr txBox="1"/>
          <p:nvPr/>
        </p:nvSpPr>
        <p:spPr>
          <a:xfrm>
            <a:off x="5127163" y="1207380"/>
            <a:ext cx="3112601" cy="523220"/>
          </a:xfrm>
          <a:prstGeom prst="rect">
            <a:avLst/>
          </a:prstGeom>
          <a:noFill/>
        </p:spPr>
        <p:txBody>
          <a:bodyPr wrap="square" rtlCol="0">
            <a:spAutoFit/>
          </a:bodyPr>
          <a:lstStyle/>
          <a:p>
            <a:pPr algn="ctr"/>
            <a:r>
              <a:rPr lang="en-US" sz="1400" dirty="0"/>
              <a:t>Contact Alina Bessenyey Williams</a:t>
            </a:r>
          </a:p>
          <a:p>
            <a:pPr algn="ctr"/>
            <a:r>
              <a:rPr lang="en-US" sz="1400" dirty="0"/>
              <a:t>williali@iu.edu</a:t>
            </a:r>
          </a:p>
        </p:txBody>
      </p:sp>
    </p:spTree>
    <p:extLst>
      <p:ext uri="{BB962C8B-B14F-4D97-AF65-F5344CB8AC3E}">
        <p14:creationId xmlns:p14="http://schemas.microsoft.com/office/powerpoint/2010/main" val="3148620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1800" b="0" dirty="0"/>
              <a:t>Indiana University FLAS-Granting Centers</a:t>
            </a:r>
            <a:br>
              <a:rPr lang="en-US" dirty="0"/>
            </a:br>
            <a:r>
              <a:rPr lang="en-US" dirty="0"/>
              <a:t>Robert F. Byrnes Russian &amp; East European Institute</a:t>
            </a:r>
          </a:p>
        </p:txBody>
      </p:sp>
      <p:sp>
        <p:nvSpPr>
          <p:cNvPr id="4" name="Content Placeholder 3"/>
          <p:cNvSpPr>
            <a:spLocks noGrp="1"/>
          </p:cNvSpPr>
          <p:nvPr>
            <p:ph idx="1"/>
          </p:nvPr>
        </p:nvSpPr>
        <p:spPr>
          <a:xfrm>
            <a:off x="366818" y="1897837"/>
            <a:ext cx="4890982" cy="314421"/>
          </a:xfrm>
        </p:spPr>
        <p:txBody>
          <a:bodyPr numCol="3">
            <a:normAutofit fontScale="25000" lnSpcReduction="20000"/>
          </a:bodyPr>
          <a:lstStyle/>
          <a:p>
            <a:pPr>
              <a:spcAft>
                <a:spcPts val="0"/>
              </a:spcAft>
              <a:buFont typeface="Arial" panose="020B0604020202020204" pitchFamily="34" charset="0"/>
              <a:buChar char="•"/>
            </a:pPr>
            <a:r>
              <a:rPr lang="en-US" sz="6400" dirty="0"/>
              <a:t>Russian</a:t>
            </a:r>
          </a:p>
          <a:p>
            <a:pPr>
              <a:spcAft>
                <a:spcPts val="0"/>
              </a:spcAft>
              <a:buFont typeface="Arial" panose="020B0604020202020204" pitchFamily="34" charset="0"/>
              <a:buChar char="•"/>
            </a:pPr>
            <a:r>
              <a:rPr lang="en-US" sz="6400" dirty="0"/>
              <a:t>Ukrainian</a:t>
            </a:r>
          </a:p>
          <a:p>
            <a:pPr>
              <a:spcAft>
                <a:spcPts val="0"/>
              </a:spcAft>
              <a:buFont typeface="Arial" panose="020B0604020202020204" pitchFamily="34" charset="0"/>
              <a:buChar char="•"/>
            </a:pPr>
            <a:r>
              <a:rPr lang="en-US" sz="6400" dirty="0"/>
              <a:t>Estonian</a:t>
            </a:r>
          </a:p>
          <a:p>
            <a:pPr>
              <a:spcAft>
                <a:spcPts val="0"/>
              </a:spcAft>
              <a:buFont typeface="Arial" panose="020B0604020202020204" pitchFamily="34" charset="0"/>
              <a:buChar char="•"/>
            </a:pPr>
            <a:r>
              <a:rPr lang="en-US" sz="6400" dirty="0"/>
              <a:t>Hungarian</a:t>
            </a:r>
          </a:p>
          <a:p>
            <a:pPr>
              <a:spcAft>
                <a:spcPts val="0"/>
              </a:spcAft>
              <a:buFont typeface="Arial" panose="020B0604020202020204" pitchFamily="34" charset="0"/>
              <a:buChar char="•"/>
            </a:pPr>
            <a:r>
              <a:rPr lang="en-US" sz="6400" dirty="0"/>
              <a:t>Czech </a:t>
            </a:r>
          </a:p>
          <a:p>
            <a:pPr>
              <a:spcAft>
                <a:spcPts val="0"/>
              </a:spcAft>
              <a:buFont typeface="Arial" panose="020B0604020202020204" pitchFamily="34" charset="0"/>
              <a:buChar char="•"/>
            </a:pPr>
            <a:r>
              <a:rPr lang="en-US" sz="6400" dirty="0"/>
              <a:t>Polish</a:t>
            </a:r>
          </a:p>
          <a:p>
            <a:pPr>
              <a:spcAft>
                <a:spcPts val="0"/>
              </a:spcAft>
              <a:buFont typeface="Arial" panose="020B0604020202020204" pitchFamily="34" charset="0"/>
              <a:buChar char="•"/>
            </a:pPr>
            <a:r>
              <a:rPr lang="en-US" sz="6400" dirty="0"/>
              <a:t>Romanian</a:t>
            </a:r>
          </a:p>
          <a:p>
            <a:pPr>
              <a:spcAft>
                <a:spcPts val="0"/>
              </a:spcAft>
              <a:buFont typeface="Arial" panose="020B0604020202020204" pitchFamily="34" charset="0"/>
              <a:buChar char="•"/>
            </a:pPr>
            <a:r>
              <a:rPr lang="en-US" sz="6400" dirty="0"/>
              <a:t>Bosnian</a:t>
            </a:r>
          </a:p>
          <a:p>
            <a:pPr>
              <a:spcAft>
                <a:spcPts val="0"/>
              </a:spcAft>
              <a:buFont typeface="Arial" panose="020B0604020202020204" pitchFamily="34" charset="0"/>
              <a:buChar char="•"/>
            </a:pPr>
            <a:r>
              <a:rPr lang="en-US" sz="6400" dirty="0"/>
              <a:t>Croatian</a:t>
            </a:r>
          </a:p>
          <a:p>
            <a:pPr>
              <a:spcAft>
                <a:spcPts val="0"/>
              </a:spcAft>
              <a:buFont typeface="Arial" panose="020B0604020202020204" pitchFamily="34" charset="0"/>
              <a:buChar char="•"/>
            </a:pPr>
            <a:r>
              <a:rPr lang="en-US" sz="6400" dirty="0"/>
              <a:t>Serbian</a:t>
            </a:r>
          </a:p>
          <a:p>
            <a:pPr>
              <a:spcAft>
                <a:spcPts val="0"/>
              </a:spcAft>
              <a:buFont typeface="Arial" panose="020B0604020202020204" pitchFamily="34" charset="0"/>
              <a:buChar char="•"/>
            </a:pPr>
            <a:r>
              <a:rPr lang="en-US" sz="6400" dirty="0"/>
              <a:t>Lithuanian</a:t>
            </a:r>
          </a:p>
          <a:p>
            <a:pPr>
              <a:spcAft>
                <a:spcPts val="0"/>
              </a:spcAft>
              <a:buFont typeface="Arial" panose="020B0604020202020204" pitchFamily="34" charset="0"/>
              <a:buChar char="•"/>
            </a:pPr>
            <a:r>
              <a:rPr lang="en-US" sz="6400" dirty="0"/>
              <a:t>Latvian*</a:t>
            </a:r>
          </a:p>
          <a:p>
            <a:pPr>
              <a:spcAft>
                <a:spcPts val="0"/>
              </a:spcAft>
              <a:buFont typeface="Arial" panose="020B0604020202020204" pitchFamily="34" charset="0"/>
              <a:buChar char="•"/>
            </a:pPr>
            <a:r>
              <a:rPr lang="en-US" sz="6400" dirty="0"/>
              <a:t>Lithuanian*</a:t>
            </a:r>
          </a:p>
          <a:p>
            <a:pPr>
              <a:spcAft>
                <a:spcPts val="0"/>
              </a:spcAft>
              <a:buFont typeface="Arial" panose="020B0604020202020204" pitchFamily="34" charset="0"/>
              <a:buChar char="•"/>
            </a:pPr>
            <a:r>
              <a:rPr lang="en-US" sz="6400" dirty="0"/>
              <a:t>Georgian*</a:t>
            </a:r>
          </a:p>
          <a:p>
            <a:pPr>
              <a:spcAft>
                <a:spcPts val="0"/>
              </a:spcAft>
              <a:buFont typeface="Arial" panose="020B0604020202020204" pitchFamily="34" charset="0"/>
              <a:buChar char="•"/>
            </a:pPr>
            <a:r>
              <a:rPr lang="en-US" sz="6400" dirty="0"/>
              <a:t>Tatar*</a:t>
            </a:r>
          </a:p>
          <a:p>
            <a:pPr>
              <a:spcAft>
                <a:spcPts val="0"/>
              </a:spcAft>
              <a:buFont typeface="Arial" panose="020B0604020202020204" pitchFamily="34" charset="0"/>
              <a:buChar char="•"/>
            </a:pPr>
            <a:r>
              <a:rPr lang="en-US" sz="6400" dirty="0"/>
              <a:t>Modern Greek</a:t>
            </a:r>
          </a:p>
          <a:p>
            <a:pPr>
              <a:spcAft>
                <a:spcPts val="0"/>
              </a:spcAft>
              <a:buFont typeface="Arial" panose="020B0604020202020204" pitchFamily="34" charset="0"/>
              <a:buChar char="•"/>
            </a:pPr>
            <a:r>
              <a:rPr lang="en-US" sz="6400" dirty="0"/>
              <a:t>Yiddish</a:t>
            </a:r>
          </a:p>
        </p:txBody>
      </p:sp>
      <p:sp>
        <p:nvSpPr>
          <p:cNvPr id="7" name="TextBox 6"/>
          <p:cNvSpPr txBox="1"/>
          <p:nvPr/>
        </p:nvSpPr>
        <p:spPr>
          <a:xfrm>
            <a:off x="3561720" y="3257177"/>
            <a:ext cx="1570718" cy="461665"/>
          </a:xfrm>
          <a:prstGeom prst="rect">
            <a:avLst/>
          </a:prstGeom>
          <a:noFill/>
        </p:spPr>
        <p:txBody>
          <a:bodyPr wrap="square" rtlCol="0">
            <a:spAutoFit/>
          </a:bodyPr>
          <a:lstStyle/>
          <a:p>
            <a:r>
              <a:rPr lang="en-US" sz="1200" dirty="0"/>
              <a:t>*Available for Summer FLAS only</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9827" y="3257177"/>
            <a:ext cx="2980274" cy="1401146"/>
          </a:xfrm>
          <a:prstGeom prst="rect">
            <a:avLst/>
          </a:prstGeom>
        </p:spPr>
      </p:pic>
      <p:sp>
        <p:nvSpPr>
          <p:cNvPr id="5" name="TextBox 4">
            <a:extLst>
              <a:ext uri="{FF2B5EF4-FFF2-40B4-BE49-F238E27FC236}">
                <a16:creationId xmlns:a16="http://schemas.microsoft.com/office/drawing/2014/main" id="{9342FC6F-0919-6074-4432-55F36581956A}"/>
              </a:ext>
            </a:extLst>
          </p:cNvPr>
          <p:cNvSpPr txBox="1"/>
          <p:nvPr/>
        </p:nvSpPr>
        <p:spPr>
          <a:xfrm>
            <a:off x="5707626" y="1753466"/>
            <a:ext cx="3069556" cy="1384995"/>
          </a:xfrm>
          <a:prstGeom prst="rect">
            <a:avLst/>
          </a:prstGeom>
          <a:noFill/>
          <a:ln w="31750">
            <a:solidFill>
              <a:srgbClr val="690304"/>
            </a:solidFill>
          </a:ln>
          <a:effectLst>
            <a:softEdge rad="0"/>
          </a:effectLst>
        </p:spPr>
        <p:txBody>
          <a:bodyPr wrap="square" rtlCol="0">
            <a:spAutoFit/>
          </a:bodyPr>
          <a:lstStyle/>
          <a:p>
            <a:r>
              <a:rPr lang="en-US" sz="1200" dirty="0">
                <a:latin typeface="BentonSansRegular"/>
              </a:rPr>
              <a:t>REEI is recognized as one of the top Russian and East European Area Studies institutions in the United States, and we have been a continuously-funded U.S. Department of Education Title VI National Resource/FLAS Center for more than sixty years.</a:t>
            </a:r>
            <a:endParaRPr lang="en-US" sz="1200" dirty="0"/>
          </a:p>
        </p:txBody>
      </p:sp>
      <p:sp>
        <p:nvSpPr>
          <p:cNvPr id="6" name="TextBox 5">
            <a:extLst>
              <a:ext uri="{FF2B5EF4-FFF2-40B4-BE49-F238E27FC236}">
                <a16:creationId xmlns:a16="http://schemas.microsoft.com/office/drawing/2014/main" id="{34C9B174-CB1A-7920-81EC-FE0A7636D815}"/>
              </a:ext>
            </a:extLst>
          </p:cNvPr>
          <p:cNvSpPr txBox="1"/>
          <p:nvPr/>
        </p:nvSpPr>
        <p:spPr>
          <a:xfrm>
            <a:off x="5501572" y="3685366"/>
            <a:ext cx="3112601" cy="523220"/>
          </a:xfrm>
          <a:prstGeom prst="rect">
            <a:avLst/>
          </a:prstGeom>
          <a:noFill/>
        </p:spPr>
        <p:txBody>
          <a:bodyPr wrap="square" rtlCol="0">
            <a:spAutoFit/>
          </a:bodyPr>
          <a:lstStyle/>
          <a:p>
            <a:pPr algn="ctr"/>
            <a:r>
              <a:rPr lang="en-US" sz="1400" dirty="0"/>
              <a:t>Contact Lindsey Grutchfield</a:t>
            </a:r>
          </a:p>
          <a:p>
            <a:pPr algn="ctr"/>
            <a:r>
              <a:rPr lang="en-US" sz="1400" dirty="0"/>
              <a:t>lwgrutch@iu.edu</a:t>
            </a:r>
          </a:p>
        </p:txBody>
      </p:sp>
    </p:spTree>
    <p:extLst>
      <p:ext uri="{BB962C8B-B14F-4D97-AF65-F5344CB8AC3E}">
        <p14:creationId xmlns:p14="http://schemas.microsoft.com/office/powerpoint/2010/main" val="1116888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827" y="629160"/>
            <a:ext cx="8004391" cy="699065"/>
          </a:xfrm>
        </p:spPr>
        <p:txBody>
          <a:bodyPr>
            <a:normAutofit fontScale="90000"/>
          </a:bodyPr>
          <a:lstStyle/>
          <a:p>
            <a:r>
              <a:rPr lang="en-US" sz="1800" b="0" dirty="0"/>
              <a:t>Indiana University FLAS-Granting Centers</a:t>
            </a:r>
            <a:br>
              <a:rPr lang="en-US" dirty="0"/>
            </a:br>
            <a:r>
              <a:rPr lang="en-US" dirty="0"/>
              <a:t>Institute for European Studies</a:t>
            </a:r>
          </a:p>
        </p:txBody>
      </p:sp>
      <p:sp>
        <p:nvSpPr>
          <p:cNvPr id="4" name="Content Placeholder 3"/>
          <p:cNvSpPr>
            <a:spLocks noGrp="1"/>
          </p:cNvSpPr>
          <p:nvPr>
            <p:ph idx="1"/>
          </p:nvPr>
        </p:nvSpPr>
        <p:spPr>
          <a:xfrm>
            <a:off x="366818" y="1645390"/>
            <a:ext cx="5628402" cy="1658250"/>
          </a:xfrm>
        </p:spPr>
        <p:txBody>
          <a:bodyPr vert="horz" lIns="91440" tIns="45720" rIns="91440" bIns="45720" numCol="3" rtlCol="0" anchor="t">
            <a:normAutofit fontScale="92500" lnSpcReduction="20000"/>
          </a:bodyPr>
          <a:lstStyle/>
          <a:p>
            <a:pPr>
              <a:spcAft>
                <a:spcPts val="0"/>
              </a:spcAft>
              <a:buFont typeface="Arial" panose="020B0604020202020204" pitchFamily="34" charset="0"/>
              <a:buChar char="•"/>
            </a:pPr>
            <a:r>
              <a:rPr lang="en-US" sz="1600" dirty="0"/>
              <a:t>Arabic</a:t>
            </a:r>
          </a:p>
          <a:p>
            <a:pPr>
              <a:spcAft>
                <a:spcPts val="0"/>
              </a:spcAft>
              <a:buFont typeface="Arial" panose="020B0604020202020204" pitchFamily="34" charset="0"/>
              <a:buChar char="•"/>
            </a:pPr>
            <a:r>
              <a:rPr lang="en-US" sz="1600" dirty="0"/>
              <a:t>Bosnian</a:t>
            </a:r>
          </a:p>
          <a:p>
            <a:pPr>
              <a:spcAft>
                <a:spcPts val="0"/>
              </a:spcAft>
              <a:buFont typeface="Arial" panose="020B0604020202020204" pitchFamily="34" charset="0"/>
              <a:buChar char="•"/>
            </a:pPr>
            <a:r>
              <a:rPr lang="en-US" sz="1600" dirty="0"/>
              <a:t>Croatian</a:t>
            </a:r>
          </a:p>
          <a:p>
            <a:pPr>
              <a:spcAft>
                <a:spcPts val="0"/>
              </a:spcAft>
              <a:buFont typeface="Arial" panose="020B0604020202020204" pitchFamily="34" charset="0"/>
              <a:buChar char="•"/>
            </a:pPr>
            <a:r>
              <a:rPr lang="en-US" sz="1600" dirty="0"/>
              <a:t>Serbian</a:t>
            </a:r>
          </a:p>
          <a:p>
            <a:pPr>
              <a:spcAft>
                <a:spcPts val="0"/>
              </a:spcAft>
              <a:buFont typeface="Arial" panose="020B0604020202020204" pitchFamily="34" charset="0"/>
              <a:buChar char="•"/>
            </a:pPr>
            <a:r>
              <a:rPr lang="en-US" sz="1600" dirty="0"/>
              <a:t>Catalan</a:t>
            </a:r>
          </a:p>
          <a:p>
            <a:pPr>
              <a:spcAft>
                <a:spcPts val="0"/>
              </a:spcAft>
              <a:buFont typeface="Arial" panose="020B0604020202020204" pitchFamily="34" charset="0"/>
              <a:buChar char="•"/>
            </a:pPr>
            <a:r>
              <a:rPr lang="en-US" sz="1600" dirty="0"/>
              <a:t>Dutch</a:t>
            </a:r>
          </a:p>
          <a:p>
            <a:pPr>
              <a:spcAft>
                <a:spcPts val="0"/>
              </a:spcAft>
              <a:buFont typeface="Arial" panose="020B0604020202020204" pitchFamily="34" charset="0"/>
              <a:buChar char="•"/>
            </a:pPr>
            <a:r>
              <a:rPr lang="en-US" sz="1600" dirty="0"/>
              <a:t>Haitian Creole</a:t>
            </a:r>
          </a:p>
          <a:p>
            <a:pPr>
              <a:spcAft>
                <a:spcPts val="0"/>
              </a:spcAft>
              <a:buFont typeface="Arial" panose="020B0604020202020204" pitchFamily="34" charset="0"/>
              <a:buChar char="•"/>
            </a:pPr>
            <a:r>
              <a:rPr lang="en-US" sz="1600" dirty="0"/>
              <a:t>Hungarian</a:t>
            </a:r>
          </a:p>
          <a:p>
            <a:pPr>
              <a:spcAft>
                <a:spcPts val="0"/>
              </a:spcAft>
              <a:buFont typeface="Arial" panose="020B0604020202020204" pitchFamily="34" charset="0"/>
              <a:buChar char="•"/>
            </a:pPr>
            <a:r>
              <a:rPr lang="en-US" sz="1600" dirty="0"/>
              <a:t>Italian</a:t>
            </a:r>
          </a:p>
          <a:p>
            <a:pPr>
              <a:spcAft>
                <a:spcPts val="0"/>
              </a:spcAft>
              <a:buFont typeface="Arial" panose="020B0604020202020204" pitchFamily="34" charset="0"/>
              <a:buChar char="•"/>
            </a:pPr>
            <a:r>
              <a:rPr lang="en-US" sz="1600" dirty="0"/>
              <a:t>Modern Greek</a:t>
            </a:r>
          </a:p>
          <a:p>
            <a:pPr>
              <a:spcAft>
                <a:spcPts val="0"/>
              </a:spcAft>
              <a:buFont typeface="Arial" panose="020B0604020202020204" pitchFamily="34" charset="0"/>
              <a:buChar char="•"/>
            </a:pPr>
            <a:r>
              <a:rPr lang="en-US" sz="1600" dirty="0"/>
              <a:t>Norwegian</a:t>
            </a:r>
          </a:p>
          <a:p>
            <a:pPr>
              <a:spcAft>
                <a:spcPts val="0"/>
              </a:spcAft>
              <a:buFont typeface="Arial" panose="020B0604020202020204" pitchFamily="34" charset="0"/>
              <a:buChar char="•"/>
            </a:pPr>
            <a:r>
              <a:rPr lang="en-US" sz="1600" dirty="0"/>
              <a:t>Polish</a:t>
            </a:r>
          </a:p>
          <a:p>
            <a:pPr>
              <a:spcAft>
                <a:spcPts val="0"/>
              </a:spcAft>
              <a:buFont typeface="Arial" panose="020B0604020202020204" pitchFamily="34" charset="0"/>
              <a:buChar char="•"/>
            </a:pPr>
            <a:r>
              <a:rPr lang="en-US" sz="1600" dirty="0"/>
              <a:t>Portuguese</a:t>
            </a:r>
          </a:p>
          <a:p>
            <a:pPr>
              <a:spcAft>
                <a:spcPts val="0"/>
              </a:spcAft>
              <a:buClr>
                <a:srgbClr val="808080"/>
              </a:buClr>
              <a:buFont typeface="Arial" panose="020B0604020202020204" pitchFamily="34" charset="0"/>
              <a:buChar char="•"/>
            </a:pPr>
            <a:r>
              <a:rPr lang="en-US" sz="1600" dirty="0"/>
              <a:t>Estonian*</a:t>
            </a:r>
          </a:p>
          <a:p>
            <a:pPr>
              <a:spcAft>
                <a:spcPts val="0"/>
              </a:spcAft>
              <a:buClr>
                <a:srgbClr val="808080"/>
              </a:buClr>
              <a:buFont typeface="Arial" panose="020B0604020202020204" pitchFamily="34" charset="0"/>
              <a:buChar char="•"/>
            </a:pPr>
            <a:r>
              <a:rPr lang="en-US" sz="1600" dirty="0"/>
              <a:t>Finnish*</a:t>
            </a:r>
          </a:p>
          <a:p>
            <a:pPr>
              <a:spcAft>
                <a:spcPts val="0"/>
              </a:spcAft>
              <a:buClr>
                <a:srgbClr val="808080"/>
              </a:buClr>
              <a:buFont typeface="Arial" panose="020B0604020202020204" pitchFamily="34" charset="0"/>
              <a:buChar char="•"/>
            </a:pPr>
            <a:r>
              <a:rPr lang="en-US" sz="1600" dirty="0"/>
              <a:t>Ukrainian*</a:t>
            </a:r>
          </a:p>
          <a:p>
            <a:pPr>
              <a:spcAft>
                <a:spcPts val="0"/>
              </a:spcAft>
              <a:buClr>
                <a:srgbClr val="808080"/>
              </a:buClr>
              <a:buFont typeface="Arial" panose="020B0604020202020204" pitchFamily="34" charset="0"/>
              <a:buChar char="•"/>
            </a:pPr>
            <a:endParaRPr lang="en-US" sz="1600" dirty="0"/>
          </a:p>
          <a:p>
            <a:pPr>
              <a:spcAft>
                <a:spcPts val="0"/>
              </a:spcAft>
              <a:buClr>
                <a:srgbClr val="808080"/>
              </a:buClr>
              <a:buFont typeface="Arial" panose="020B0604020202020204" pitchFamily="34" charset="0"/>
              <a:buChar char="•"/>
            </a:pPr>
            <a:endParaRPr lang="en-US" sz="1600" dirty="0"/>
          </a:p>
          <a:p>
            <a:pPr marL="0" indent="0">
              <a:spcAft>
                <a:spcPts val="0"/>
              </a:spcAft>
              <a:buClr>
                <a:srgbClr val="808080"/>
              </a:buClr>
              <a:buNone/>
            </a:pPr>
            <a:endParaRPr lang="en-US" sz="6400" dirty="0"/>
          </a:p>
        </p:txBody>
      </p:sp>
      <p:pic>
        <p:nvPicPr>
          <p:cNvPr id="6" name="Picture 5">
            <a:extLst>
              <a:ext uri="{FF2B5EF4-FFF2-40B4-BE49-F238E27FC236}">
                <a16:creationId xmlns:a16="http://schemas.microsoft.com/office/drawing/2014/main" id="{CB2B3A16-2339-4CDD-9277-59DEF632B2C3}"/>
              </a:ext>
              <a:ext uri="{C183D7F6-B498-43B3-948B-1728B52AA6E4}">
                <adec:decorative xmlns:adec="http://schemas.microsoft.com/office/drawing/2017/decorative" val="1"/>
              </a:ext>
            </a:extLst>
          </p:cNvPr>
          <p:cNvPicPr>
            <a:picLocks noChangeAspect="1"/>
          </p:cNvPicPr>
          <p:nvPr/>
        </p:nvPicPr>
        <p:blipFill rotWithShape="1">
          <a:blip r:embed="rId2"/>
          <a:srcRect l="5794" t="21974" r="56277" b="16324"/>
          <a:stretch/>
        </p:blipFill>
        <p:spPr>
          <a:xfrm>
            <a:off x="5544766" y="2620223"/>
            <a:ext cx="2797694" cy="1820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B60A79F4-952F-7EB6-DC0A-41B8ACA715C6}"/>
              </a:ext>
            </a:extLst>
          </p:cNvPr>
          <p:cNvSpPr txBox="1"/>
          <p:nvPr/>
        </p:nvSpPr>
        <p:spPr>
          <a:xfrm>
            <a:off x="2544097" y="3131368"/>
            <a:ext cx="2209259" cy="553998"/>
          </a:xfrm>
          <a:prstGeom prst="rect">
            <a:avLst/>
          </a:prstGeom>
          <a:noFill/>
        </p:spPr>
        <p:txBody>
          <a:bodyPr wrap="none" rtlCol="0">
            <a:spAutoFit/>
          </a:bodyPr>
          <a:lstStyle/>
          <a:p>
            <a:r>
              <a:rPr lang="en-US" sz="1200" dirty="0"/>
              <a:t>*Pending additional approvals</a:t>
            </a:r>
          </a:p>
          <a:p>
            <a:endParaRPr lang="en-US" dirty="0"/>
          </a:p>
        </p:txBody>
      </p:sp>
      <p:sp>
        <p:nvSpPr>
          <p:cNvPr id="5" name="TextBox 4">
            <a:extLst>
              <a:ext uri="{FF2B5EF4-FFF2-40B4-BE49-F238E27FC236}">
                <a16:creationId xmlns:a16="http://schemas.microsoft.com/office/drawing/2014/main" id="{4B8DF9E5-621D-7C11-7E46-8B99A0E09B8B}"/>
              </a:ext>
            </a:extLst>
          </p:cNvPr>
          <p:cNvSpPr txBox="1"/>
          <p:nvPr/>
        </p:nvSpPr>
        <p:spPr>
          <a:xfrm>
            <a:off x="71850" y="3534827"/>
            <a:ext cx="5315462" cy="1015663"/>
          </a:xfrm>
          <a:prstGeom prst="rect">
            <a:avLst/>
          </a:prstGeom>
          <a:noFill/>
          <a:ln w="31750">
            <a:solidFill>
              <a:srgbClr val="690304"/>
            </a:solidFill>
          </a:ln>
          <a:effectLst>
            <a:softEdge rad="0"/>
          </a:effectLst>
        </p:spPr>
        <p:txBody>
          <a:bodyPr wrap="square" rtlCol="0">
            <a:spAutoFit/>
          </a:bodyPr>
          <a:lstStyle/>
          <a:p>
            <a:r>
              <a:rPr lang="en-US" sz="1200" dirty="0">
                <a:latin typeface="BentonSansRegular"/>
              </a:rPr>
              <a:t>EURO at IU promotes knowledge of Europe and the European Union through education, scholarship, and public outreach. Our academic degree programs train specialists committed to strengthening transatlantic ties through careers in public service, business, research, and teaching.</a:t>
            </a:r>
            <a:endParaRPr lang="en-US" sz="1200" dirty="0"/>
          </a:p>
        </p:txBody>
      </p:sp>
      <p:sp>
        <p:nvSpPr>
          <p:cNvPr id="7" name="TextBox 6">
            <a:extLst>
              <a:ext uri="{FF2B5EF4-FFF2-40B4-BE49-F238E27FC236}">
                <a16:creationId xmlns:a16="http://schemas.microsoft.com/office/drawing/2014/main" id="{570C22AD-992B-7AA9-FED3-F30C128A6CC9}"/>
              </a:ext>
            </a:extLst>
          </p:cNvPr>
          <p:cNvSpPr txBox="1"/>
          <p:nvPr/>
        </p:nvSpPr>
        <p:spPr>
          <a:xfrm>
            <a:off x="5387312" y="1645390"/>
            <a:ext cx="3112601" cy="523220"/>
          </a:xfrm>
          <a:prstGeom prst="rect">
            <a:avLst/>
          </a:prstGeom>
          <a:noFill/>
        </p:spPr>
        <p:txBody>
          <a:bodyPr wrap="square" rtlCol="0">
            <a:spAutoFit/>
          </a:bodyPr>
          <a:lstStyle/>
          <a:p>
            <a:pPr algn="ctr"/>
            <a:r>
              <a:rPr lang="en-US" sz="1400" dirty="0"/>
              <a:t>Contact Colton Ames</a:t>
            </a:r>
          </a:p>
          <a:p>
            <a:pPr algn="ctr"/>
            <a:r>
              <a:rPr lang="en-US" sz="1400" dirty="0"/>
              <a:t>colames@iu.edu</a:t>
            </a:r>
          </a:p>
        </p:txBody>
      </p:sp>
    </p:spTree>
    <p:extLst>
      <p:ext uri="{BB962C8B-B14F-4D97-AF65-F5344CB8AC3E}">
        <p14:creationId xmlns:p14="http://schemas.microsoft.com/office/powerpoint/2010/main" val="1883853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700" dirty="0"/>
              <a:t>Foreign Language and Area Studies (FLAS) Awards</a:t>
            </a:r>
            <a:endParaRPr lang="en-US" dirty="0"/>
          </a:p>
        </p:txBody>
      </p:sp>
      <p:sp>
        <p:nvSpPr>
          <p:cNvPr id="3" name="Content Placeholder 2"/>
          <p:cNvSpPr>
            <a:spLocks noGrp="1"/>
          </p:cNvSpPr>
          <p:nvPr>
            <p:ph idx="1"/>
          </p:nvPr>
        </p:nvSpPr>
        <p:spPr>
          <a:xfrm>
            <a:off x="518624" y="1509462"/>
            <a:ext cx="8015594" cy="2810633"/>
          </a:xfrm>
        </p:spPr>
        <p:txBody>
          <a:bodyPr vert="horz" lIns="91440" tIns="45720" rIns="91440" bIns="45720" rtlCol="0" anchor="t">
            <a:normAutofit fontScale="77500" lnSpcReduction="20000"/>
          </a:bodyPr>
          <a:lstStyle/>
          <a:p>
            <a:pPr marL="0" indent="0">
              <a:buNone/>
            </a:pPr>
            <a:r>
              <a:rPr lang="en-US" dirty="0"/>
              <a:t>FLAS awards are funded by the United States Department of Education in support of students studying less commonly taught languages and cultures, in particular those considered to be of critical interest to the United States: almost any language except German, French, &amp; Spanish.</a:t>
            </a:r>
          </a:p>
          <a:p>
            <a:pPr marL="0" indent="0">
              <a:buNone/>
            </a:pPr>
            <a:endParaRPr lang="en-US" dirty="0"/>
          </a:p>
          <a:p>
            <a:pPr marL="0" indent="0">
              <a:buNone/>
            </a:pPr>
            <a:endParaRPr lang="en-US" dirty="0"/>
          </a:p>
          <a:p>
            <a:pPr marL="0" indent="0">
              <a:buNone/>
            </a:pPr>
            <a:r>
              <a:rPr lang="en-US" dirty="0"/>
              <a:t>FLAS is intended for students who plan to make their careers in college or university teaching, government service, or other employment where knowledge of foreign languages and cultures is a prerequisite for success.</a:t>
            </a:r>
          </a:p>
          <a:p>
            <a:pPr marL="0" indent="0">
              <a:buNone/>
            </a:pPr>
            <a:r>
              <a:rPr lang="en-US" dirty="0"/>
              <a:t>Indiana University has eight FLAS-granting centers offering dozens of languages. </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721100" y="2296997"/>
            <a:ext cx="3610642" cy="703612"/>
          </a:xfrm>
          <a:prstGeom prst="rect">
            <a:avLst/>
          </a:prstGeom>
        </p:spPr>
      </p:pic>
    </p:spTree>
    <p:extLst>
      <p:ext uri="{BB962C8B-B14F-4D97-AF65-F5344CB8AC3E}">
        <p14:creationId xmlns:p14="http://schemas.microsoft.com/office/powerpoint/2010/main" val="39905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827" y="466281"/>
            <a:ext cx="8004391" cy="699065"/>
          </a:xfrm>
        </p:spPr>
        <p:txBody>
          <a:bodyPr>
            <a:normAutofit fontScale="90000"/>
          </a:bodyPr>
          <a:lstStyle/>
          <a:p>
            <a:r>
              <a:rPr lang="en-US" sz="1800" b="0" dirty="0"/>
              <a:t>Indiana University FLAS-Granting Centers</a:t>
            </a:r>
            <a:br>
              <a:rPr lang="en-US" dirty="0"/>
            </a:br>
            <a:r>
              <a:rPr lang="en-US" dirty="0"/>
              <a:t>Center for the Study of Global Change</a:t>
            </a:r>
          </a:p>
        </p:txBody>
      </p:sp>
      <p:sp>
        <p:nvSpPr>
          <p:cNvPr id="4" name="Content Placeholder 3"/>
          <p:cNvSpPr>
            <a:spLocks noGrp="1"/>
          </p:cNvSpPr>
          <p:nvPr>
            <p:ph idx="1"/>
          </p:nvPr>
        </p:nvSpPr>
        <p:spPr>
          <a:xfrm>
            <a:off x="366817" y="1259882"/>
            <a:ext cx="5299473" cy="314421"/>
          </a:xfrm>
        </p:spPr>
        <p:txBody>
          <a:bodyPr vert="horz" lIns="91440" tIns="45720" rIns="91440" bIns="45720" numCol="3" rtlCol="0" anchor="t">
            <a:normAutofit fontScale="25000" lnSpcReduction="20000"/>
          </a:bodyPr>
          <a:lstStyle/>
          <a:p>
            <a:pPr>
              <a:spcAft>
                <a:spcPts val="0"/>
              </a:spcAft>
              <a:buFont typeface="Arial" panose="020B0604020202020204" pitchFamily="34" charset="0"/>
              <a:buChar char="•"/>
            </a:pPr>
            <a:r>
              <a:rPr lang="en-US" sz="6400" dirty="0"/>
              <a:t> 	  Arabic</a:t>
            </a:r>
          </a:p>
          <a:p>
            <a:pPr>
              <a:spcAft>
                <a:spcPts val="0"/>
              </a:spcAft>
              <a:buFont typeface="Arial" panose="020B0604020202020204" pitchFamily="34" charset="0"/>
              <a:buChar char="•"/>
            </a:pPr>
            <a:r>
              <a:rPr lang="en-US" sz="6400" dirty="0"/>
              <a:t>    </a:t>
            </a:r>
            <a:r>
              <a:rPr lang="en-US" sz="6400" dirty="0" err="1"/>
              <a:t>Bamana</a:t>
            </a:r>
            <a:endParaRPr lang="en-US" sz="6400" dirty="0"/>
          </a:p>
          <a:p>
            <a:pPr>
              <a:spcAft>
                <a:spcPts val="0"/>
              </a:spcAft>
              <a:buFont typeface="Arial" panose="020B0604020202020204" pitchFamily="34" charset="0"/>
              <a:buChar char="•"/>
            </a:pPr>
            <a:r>
              <a:rPr lang="en-US" sz="6400" dirty="0"/>
              <a:t>    Chinese (Mandarin)</a:t>
            </a:r>
          </a:p>
          <a:p>
            <a:pPr>
              <a:spcAft>
                <a:spcPts val="0"/>
              </a:spcAft>
              <a:buFont typeface="Arial" panose="020B0604020202020204" pitchFamily="34" charset="0"/>
              <a:buChar char="•"/>
            </a:pPr>
            <a:r>
              <a:rPr lang="en-US" sz="6400" dirty="0"/>
              <a:t>    Hindi</a:t>
            </a:r>
          </a:p>
          <a:p>
            <a:pPr>
              <a:spcAft>
                <a:spcPts val="0"/>
              </a:spcAft>
              <a:buFont typeface="Arial" panose="020B0604020202020204" pitchFamily="34" charset="0"/>
              <a:buChar char="•"/>
            </a:pPr>
            <a:r>
              <a:rPr lang="en-US" sz="6400" dirty="0"/>
              <a:t>    Italian</a:t>
            </a:r>
          </a:p>
          <a:p>
            <a:pPr>
              <a:spcAft>
                <a:spcPts val="0"/>
              </a:spcAft>
              <a:buFont typeface="Arial" panose="020B0604020202020204" pitchFamily="34" charset="0"/>
              <a:buChar char="•"/>
            </a:pPr>
            <a:r>
              <a:rPr lang="en-US" sz="6400" dirty="0"/>
              <a:t>    Japanese</a:t>
            </a:r>
          </a:p>
          <a:p>
            <a:pPr>
              <a:spcAft>
                <a:spcPts val="0"/>
              </a:spcAft>
              <a:buFont typeface="Arial" panose="020B0604020202020204" pitchFamily="34" charset="0"/>
              <a:buChar char="•"/>
            </a:pPr>
            <a:r>
              <a:rPr lang="en-US" sz="6400" dirty="0"/>
              <a:t>    Korean</a:t>
            </a:r>
            <a:endParaRPr lang="en-US" sz="4400" dirty="0"/>
          </a:p>
          <a:p>
            <a:pPr>
              <a:spcAft>
                <a:spcPts val="0"/>
              </a:spcAft>
              <a:buFont typeface="Arial" panose="020B0604020202020204" pitchFamily="34" charset="0"/>
              <a:buChar char="•"/>
            </a:pPr>
            <a:r>
              <a:rPr lang="en-US" sz="6400" dirty="0"/>
              <a:t>    Persian</a:t>
            </a:r>
          </a:p>
          <a:p>
            <a:pPr>
              <a:spcAft>
                <a:spcPts val="0"/>
              </a:spcAft>
              <a:buFont typeface="Arial" panose="020B0604020202020204" pitchFamily="34" charset="0"/>
              <a:buChar char="•"/>
            </a:pPr>
            <a:r>
              <a:rPr lang="en-US" sz="6400" dirty="0"/>
              <a:t>    Portuguese</a:t>
            </a:r>
          </a:p>
          <a:p>
            <a:pPr>
              <a:spcAft>
                <a:spcPts val="0"/>
              </a:spcAft>
              <a:buFont typeface="Arial" panose="020B0604020202020204" pitchFamily="34" charset="0"/>
              <a:buChar char="•"/>
            </a:pPr>
            <a:r>
              <a:rPr lang="en-US" sz="6400" dirty="0"/>
              <a:t>    Russian</a:t>
            </a:r>
          </a:p>
          <a:p>
            <a:pPr marL="0" indent="0">
              <a:spcAft>
                <a:spcPts val="0"/>
              </a:spcAft>
              <a:buNone/>
            </a:pPr>
            <a:endParaRPr lang="en-US" sz="6400" dirty="0"/>
          </a:p>
          <a:p>
            <a:pPr>
              <a:spcAft>
                <a:spcPts val="0"/>
              </a:spcAft>
              <a:buFont typeface="Arial" panose="020B0604020202020204" pitchFamily="34" charset="0"/>
              <a:buChar char="•"/>
            </a:pPr>
            <a:r>
              <a:rPr lang="en-US" sz="6400" dirty="0"/>
              <a:t>    Swahili</a:t>
            </a:r>
          </a:p>
          <a:p>
            <a:pPr>
              <a:spcAft>
                <a:spcPts val="0"/>
              </a:spcAft>
              <a:buFont typeface="Arial" panose="020B0604020202020204" pitchFamily="34" charset="0"/>
              <a:buChar char="•"/>
            </a:pPr>
            <a:r>
              <a:rPr lang="en-US" sz="6400" dirty="0"/>
              <a:t>    Turkish</a:t>
            </a:r>
          </a:p>
          <a:p>
            <a:pPr>
              <a:spcAft>
                <a:spcPts val="0"/>
              </a:spcAft>
              <a:buFont typeface="Arial" panose="020B0604020202020204" pitchFamily="34" charset="0"/>
              <a:buChar char="•"/>
            </a:pPr>
            <a:r>
              <a:rPr lang="en-US" sz="6400" dirty="0"/>
              <a:t>    Urdu</a:t>
            </a:r>
          </a:p>
          <a:p>
            <a:pPr marL="0" indent="0">
              <a:spcAft>
                <a:spcPts val="0"/>
              </a:spcAft>
              <a:buNone/>
            </a:pPr>
            <a:endParaRPr lang="en-US" dirty="0"/>
          </a:p>
        </p:txBody>
      </p:sp>
      <p:pic>
        <p:nvPicPr>
          <p:cNvPr id="9" name="Picture 8" descr="A building with a sign in front of it&#10;&#10;Description automatically generated">
            <a:extLst>
              <a:ext uri="{FF2B5EF4-FFF2-40B4-BE49-F238E27FC236}">
                <a16:creationId xmlns:a16="http://schemas.microsoft.com/office/drawing/2014/main" id="{BD9E6D95-F2BB-AE50-4311-4F3011BFEC28}"/>
              </a:ext>
            </a:extLst>
          </p:cNvPr>
          <p:cNvPicPr>
            <a:picLocks noChangeAspect="1"/>
          </p:cNvPicPr>
          <p:nvPr/>
        </p:nvPicPr>
        <p:blipFill>
          <a:blip r:embed="rId2"/>
          <a:stretch>
            <a:fillRect/>
          </a:stretch>
        </p:blipFill>
        <p:spPr>
          <a:xfrm>
            <a:off x="5788042" y="2626442"/>
            <a:ext cx="2990850" cy="1495425"/>
          </a:xfrm>
          <a:prstGeom prst="rect">
            <a:avLst/>
          </a:prstGeom>
        </p:spPr>
      </p:pic>
      <p:sp>
        <p:nvSpPr>
          <p:cNvPr id="3" name="TextBox 2">
            <a:extLst>
              <a:ext uri="{FF2B5EF4-FFF2-40B4-BE49-F238E27FC236}">
                <a16:creationId xmlns:a16="http://schemas.microsoft.com/office/drawing/2014/main" id="{A4DEA2AB-DE0B-AF4D-3C88-C51916EC05DF}"/>
              </a:ext>
            </a:extLst>
          </p:cNvPr>
          <p:cNvSpPr txBox="1"/>
          <p:nvPr/>
        </p:nvSpPr>
        <p:spPr>
          <a:xfrm>
            <a:off x="176982" y="2782346"/>
            <a:ext cx="5489310" cy="1754326"/>
          </a:xfrm>
          <a:prstGeom prst="rect">
            <a:avLst/>
          </a:prstGeom>
          <a:noFill/>
          <a:ln w="31750">
            <a:solidFill>
              <a:srgbClr val="690304"/>
            </a:solidFill>
          </a:ln>
          <a:effectLst>
            <a:softEdge rad="0"/>
          </a:effectLst>
        </p:spPr>
        <p:txBody>
          <a:bodyPr wrap="square" rtlCol="0">
            <a:spAutoFit/>
          </a:bodyPr>
          <a:lstStyle/>
          <a:p>
            <a:r>
              <a:rPr lang="en-US" sz="1200" dirty="0">
                <a:latin typeface="BentonSansRegular"/>
              </a:rPr>
              <a:t>The Global Center is a hub of internationalization, global scholarship and learning, innovative partnerships, and interdisciplinarity at Indiana University and beyond. We create diverse and inclusive learning environments that foster global engagement, understanding, and responsibility.</a:t>
            </a:r>
          </a:p>
          <a:p>
            <a:endParaRPr lang="en-US" sz="1200" dirty="0">
              <a:latin typeface="BentonSansRegular"/>
            </a:endParaRPr>
          </a:p>
          <a:p>
            <a:r>
              <a:rPr lang="en-US" sz="1200" dirty="0">
                <a:latin typeface="BentonSansRegular"/>
              </a:rPr>
              <a:t>CGC can also seek approval for additional languages assuming your research or areas of study are transnational, cross-regional, comparative, or global. </a:t>
            </a:r>
            <a:endParaRPr lang="en-US" sz="1200" dirty="0"/>
          </a:p>
        </p:txBody>
      </p:sp>
      <p:sp>
        <p:nvSpPr>
          <p:cNvPr id="5" name="TextBox 4">
            <a:extLst>
              <a:ext uri="{FF2B5EF4-FFF2-40B4-BE49-F238E27FC236}">
                <a16:creationId xmlns:a16="http://schemas.microsoft.com/office/drawing/2014/main" id="{C66ED40E-C0FF-E7E0-1664-3B5782A5B7FF}"/>
              </a:ext>
            </a:extLst>
          </p:cNvPr>
          <p:cNvSpPr txBox="1"/>
          <p:nvPr/>
        </p:nvSpPr>
        <p:spPr>
          <a:xfrm>
            <a:off x="5666291" y="1536372"/>
            <a:ext cx="3112601" cy="523220"/>
          </a:xfrm>
          <a:prstGeom prst="rect">
            <a:avLst/>
          </a:prstGeom>
          <a:noFill/>
        </p:spPr>
        <p:txBody>
          <a:bodyPr wrap="square" rtlCol="0">
            <a:spAutoFit/>
          </a:bodyPr>
          <a:lstStyle/>
          <a:p>
            <a:pPr algn="ctr"/>
            <a:r>
              <a:rPr lang="en-US" sz="1400" dirty="0"/>
              <a:t>Contact Celina Jaffe</a:t>
            </a:r>
          </a:p>
          <a:p>
            <a:pPr algn="ctr"/>
            <a:r>
              <a:rPr lang="en-US" sz="1400" dirty="0"/>
              <a:t>cejaffe@iu.edu</a:t>
            </a:r>
          </a:p>
        </p:txBody>
      </p:sp>
    </p:spTree>
    <p:extLst>
      <p:ext uri="{BB962C8B-B14F-4D97-AF65-F5344CB8AC3E}">
        <p14:creationId xmlns:p14="http://schemas.microsoft.com/office/powerpoint/2010/main" val="3970946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476" y="893972"/>
            <a:ext cx="8004391" cy="699065"/>
          </a:xfrm>
        </p:spPr>
        <p:txBody>
          <a:bodyPr>
            <a:normAutofit fontScale="90000"/>
          </a:bodyPr>
          <a:lstStyle/>
          <a:p>
            <a:pPr lvl="0">
              <a:spcBef>
                <a:spcPts val="0"/>
              </a:spcBef>
              <a:buClr>
                <a:prstClr val="black">
                  <a:lumMod val="50000"/>
                  <a:lumOff val="50000"/>
                </a:prstClr>
              </a:buClr>
              <a:buSzPct val="100000"/>
            </a:pPr>
            <a:r>
              <a:rPr lang="en-US" sz="1800" b="0" dirty="0"/>
              <a:t>Hamilton Lugar School</a:t>
            </a:r>
            <a:br>
              <a:rPr lang="en-US" dirty="0"/>
            </a:br>
            <a:r>
              <a:rPr lang="en-US" dirty="0"/>
              <a:t>Language Workshop</a:t>
            </a:r>
            <a:br>
              <a:rPr lang="en-US" dirty="0"/>
            </a:br>
            <a:r>
              <a:rPr lang="en-US" sz="1800" b="0" dirty="0"/>
              <a:t>languageworkshop.indiana.edu</a:t>
            </a:r>
            <a:br>
              <a:rPr lang="en-US" sz="1700" kern="1200" dirty="0">
                <a:solidFill>
                  <a:srgbClr val="690304"/>
                </a:solidFill>
                <a:ea typeface="+mn-ea"/>
              </a:rPr>
            </a:br>
            <a:endParaRPr lang="en-US" dirty="0"/>
          </a:p>
        </p:txBody>
      </p:sp>
      <p:sp>
        <p:nvSpPr>
          <p:cNvPr id="4" name="Content Placeholder 3"/>
          <p:cNvSpPr>
            <a:spLocks noGrp="1"/>
          </p:cNvSpPr>
          <p:nvPr>
            <p:ph idx="1"/>
          </p:nvPr>
        </p:nvSpPr>
        <p:spPr>
          <a:xfrm>
            <a:off x="445476" y="1940618"/>
            <a:ext cx="6088926" cy="1950369"/>
          </a:xfrm>
        </p:spPr>
        <p:txBody>
          <a:bodyPr numCol="3">
            <a:normAutofit fontScale="85000" lnSpcReduction="20000"/>
          </a:bodyPr>
          <a:lstStyle/>
          <a:p>
            <a:pPr marL="285750" indent="-285750">
              <a:spcAft>
                <a:spcPts val="0"/>
              </a:spcAft>
              <a:buFont typeface="Arial" panose="020B0604020202020204" pitchFamily="34" charset="0"/>
              <a:buChar char="•"/>
            </a:pPr>
            <a:r>
              <a:rPr lang="en-US" sz="1600" dirty="0"/>
              <a:t>Arabic</a:t>
            </a:r>
          </a:p>
          <a:p>
            <a:pPr marL="285750" indent="-285750">
              <a:spcAft>
                <a:spcPts val="0"/>
              </a:spcAft>
              <a:buFont typeface="Arial" panose="020B0604020202020204" pitchFamily="34" charset="0"/>
              <a:buChar char="•"/>
            </a:pPr>
            <a:r>
              <a:rPr lang="en-US" sz="1600" dirty="0"/>
              <a:t>Azerbaijani</a:t>
            </a:r>
          </a:p>
          <a:p>
            <a:pPr marL="285750" indent="-285750">
              <a:spcAft>
                <a:spcPts val="0"/>
              </a:spcAft>
              <a:buFont typeface="Arial" panose="020B0604020202020204" pitchFamily="34" charset="0"/>
              <a:buChar char="•"/>
            </a:pPr>
            <a:r>
              <a:rPr lang="en-US" sz="1600" dirty="0"/>
              <a:t>Bosnian/Croatian/ Serbian</a:t>
            </a:r>
          </a:p>
          <a:p>
            <a:pPr marL="285750" indent="-285750">
              <a:spcAft>
                <a:spcPts val="0"/>
              </a:spcAft>
              <a:buFont typeface="Arial" panose="020B0604020202020204" pitchFamily="34" charset="0"/>
              <a:buChar char="•"/>
            </a:pPr>
            <a:r>
              <a:rPr lang="en-US" sz="1600" dirty="0"/>
              <a:t>Chinese</a:t>
            </a:r>
          </a:p>
          <a:p>
            <a:pPr marL="285750" indent="-285750">
              <a:spcAft>
                <a:spcPts val="0"/>
              </a:spcAft>
              <a:buFont typeface="Arial" panose="020B0604020202020204" pitchFamily="34" charset="0"/>
              <a:buChar char="•"/>
            </a:pPr>
            <a:r>
              <a:rPr lang="en-US" sz="1600" dirty="0"/>
              <a:t>Chuvash</a:t>
            </a:r>
          </a:p>
          <a:p>
            <a:pPr marL="285750" indent="-285750">
              <a:spcAft>
                <a:spcPts val="0"/>
              </a:spcAft>
              <a:buFont typeface="Arial" panose="020B0604020202020204" pitchFamily="34" charset="0"/>
              <a:buChar char="•"/>
            </a:pPr>
            <a:r>
              <a:rPr lang="en-US" sz="1600" dirty="0"/>
              <a:t>Dutch</a:t>
            </a:r>
          </a:p>
          <a:p>
            <a:pPr marL="285750" indent="-285750">
              <a:spcAft>
                <a:spcPts val="0"/>
              </a:spcAft>
              <a:buFont typeface="Arial" panose="020B0604020202020204" pitchFamily="34" charset="0"/>
              <a:buChar char="•"/>
            </a:pPr>
            <a:r>
              <a:rPr lang="en-US" sz="1600" dirty="0"/>
              <a:t>Estonian</a:t>
            </a:r>
          </a:p>
          <a:p>
            <a:pPr marL="285750" indent="-285750">
              <a:spcAft>
                <a:spcPts val="0"/>
              </a:spcAft>
              <a:buFont typeface="Arial" panose="020B0604020202020204" pitchFamily="34" charset="0"/>
              <a:buChar char="•"/>
            </a:pPr>
            <a:r>
              <a:rPr lang="en-US" sz="1600" dirty="0"/>
              <a:t>Finnish</a:t>
            </a:r>
          </a:p>
          <a:p>
            <a:pPr marL="285750" indent="-285750">
              <a:spcAft>
                <a:spcPts val="0"/>
              </a:spcAft>
              <a:buFont typeface="Arial" panose="020B0604020202020204" pitchFamily="34" charset="0"/>
              <a:buChar char="•"/>
            </a:pPr>
            <a:r>
              <a:rPr lang="en-US" sz="1600" dirty="0"/>
              <a:t>Hungarian</a:t>
            </a:r>
          </a:p>
          <a:p>
            <a:pPr marL="285750" indent="-285750">
              <a:spcAft>
                <a:spcPts val="0"/>
              </a:spcAft>
              <a:buFont typeface="Arial" panose="020B0604020202020204" pitchFamily="34" charset="0"/>
              <a:buChar char="•"/>
            </a:pPr>
            <a:r>
              <a:rPr lang="en-US" sz="1600" dirty="0"/>
              <a:t>Japanese</a:t>
            </a:r>
          </a:p>
          <a:p>
            <a:pPr marL="285750" indent="-285750">
              <a:spcAft>
                <a:spcPts val="0"/>
              </a:spcAft>
              <a:buFont typeface="Arial" panose="020B0604020202020204" pitchFamily="34" charset="0"/>
              <a:buChar char="•"/>
            </a:pPr>
            <a:r>
              <a:rPr lang="en-US" sz="1600" dirty="0"/>
              <a:t>Korean</a:t>
            </a:r>
          </a:p>
          <a:p>
            <a:pPr marL="285750" indent="-285750">
              <a:spcAft>
                <a:spcPts val="0"/>
              </a:spcAft>
              <a:buFont typeface="Arial" panose="020B0604020202020204" pitchFamily="34" charset="0"/>
              <a:buChar char="•"/>
            </a:pPr>
            <a:r>
              <a:rPr lang="en-US" sz="1600" dirty="0"/>
              <a:t>Kurdish</a:t>
            </a:r>
          </a:p>
          <a:p>
            <a:pPr marL="285750" indent="-285750">
              <a:spcAft>
                <a:spcPts val="0"/>
              </a:spcAft>
              <a:buFont typeface="Arial" panose="020B0604020202020204" pitchFamily="34" charset="0"/>
              <a:buChar char="•"/>
            </a:pPr>
            <a:r>
              <a:rPr lang="en-US" sz="1600" dirty="0"/>
              <a:t>Kyrgyz</a:t>
            </a:r>
          </a:p>
          <a:p>
            <a:pPr marL="285750" indent="-285750">
              <a:spcAft>
                <a:spcPts val="0"/>
              </a:spcAft>
              <a:buFont typeface="Arial" panose="020B0604020202020204" pitchFamily="34" charset="0"/>
              <a:buChar char="•"/>
            </a:pPr>
            <a:r>
              <a:rPr lang="en-US" sz="1600" dirty="0"/>
              <a:t>Latvian</a:t>
            </a:r>
          </a:p>
          <a:p>
            <a:pPr marL="285750" indent="-285750">
              <a:spcAft>
                <a:spcPts val="0"/>
              </a:spcAft>
              <a:buFont typeface="Arial" panose="020B0604020202020204" pitchFamily="34" charset="0"/>
              <a:buChar char="•"/>
            </a:pPr>
            <a:r>
              <a:rPr lang="en-US" sz="1600" dirty="0"/>
              <a:t>Lithuanian</a:t>
            </a:r>
          </a:p>
          <a:p>
            <a:pPr marL="285750" indent="-285750">
              <a:spcAft>
                <a:spcPts val="0"/>
              </a:spcAft>
              <a:buFont typeface="Arial" panose="020B0604020202020204" pitchFamily="34" charset="0"/>
              <a:buChar char="•"/>
            </a:pPr>
            <a:r>
              <a:rPr lang="en-US" sz="1600" dirty="0"/>
              <a:t>Mongolian</a:t>
            </a:r>
          </a:p>
          <a:p>
            <a:pPr marL="285750" indent="-285750">
              <a:spcAft>
                <a:spcPts val="0"/>
              </a:spcAft>
              <a:buFont typeface="Arial" panose="020B0604020202020204" pitchFamily="34" charset="0"/>
              <a:buChar char="•"/>
            </a:pPr>
            <a:r>
              <a:rPr lang="en-US" sz="1600" dirty="0"/>
              <a:t>Navajo</a:t>
            </a:r>
          </a:p>
          <a:p>
            <a:pPr marL="285750" indent="-285750">
              <a:spcAft>
                <a:spcPts val="0"/>
              </a:spcAft>
              <a:buFont typeface="Arial" panose="020B0604020202020204" pitchFamily="34" charset="0"/>
              <a:buChar char="•"/>
            </a:pPr>
            <a:r>
              <a:rPr lang="en-US" sz="1600" dirty="0"/>
              <a:t>Norwegian</a:t>
            </a:r>
          </a:p>
          <a:p>
            <a:pPr marL="285750" indent="-285750">
              <a:spcAft>
                <a:spcPts val="0"/>
              </a:spcAft>
              <a:buFont typeface="Arial" panose="020B0604020202020204" pitchFamily="34" charset="0"/>
              <a:buChar char="•"/>
            </a:pPr>
            <a:r>
              <a:rPr lang="en-US" sz="1600" dirty="0"/>
              <a:t>Pashto</a:t>
            </a:r>
          </a:p>
          <a:p>
            <a:pPr marL="285750" indent="-285750">
              <a:spcAft>
                <a:spcPts val="0"/>
              </a:spcAft>
              <a:buFont typeface="Arial" panose="020B0604020202020204" pitchFamily="34" charset="0"/>
              <a:buChar char="•"/>
            </a:pPr>
            <a:r>
              <a:rPr lang="en-US" sz="1600" dirty="0"/>
              <a:t>Persian</a:t>
            </a:r>
          </a:p>
          <a:p>
            <a:pPr marL="285750" indent="-285750">
              <a:spcAft>
                <a:spcPts val="0"/>
              </a:spcAft>
              <a:buFont typeface="Arial" panose="020B0604020202020204" pitchFamily="34" charset="0"/>
              <a:buChar char="•"/>
            </a:pPr>
            <a:r>
              <a:rPr lang="en-US" sz="1600" dirty="0"/>
              <a:t>Polish</a:t>
            </a:r>
          </a:p>
          <a:p>
            <a:pPr marL="285750" indent="-285750">
              <a:spcAft>
                <a:spcPts val="0"/>
              </a:spcAft>
              <a:buFont typeface="Arial" panose="020B0604020202020204" pitchFamily="34" charset="0"/>
              <a:buChar char="•"/>
            </a:pPr>
            <a:r>
              <a:rPr lang="en-US" sz="1600" dirty="0"/>
              <a:t>Russian</a:t>
            </a:r>
          </a:p>
          <a:p>
            <a:pPr marL="285750" indent="-285750">
              <a:spcAft>
                <a:spcPts val="0"/>
              </a:spcAft>
              <a:buFont typeface="Arial" panose="020B0604020202020204" pitchFamily="34" charset="0"/>
              <a:buChar char="•"/>
            </a:pPr>
            <a:r>
              <a:rPr lang="en-US" sz="1600" dirty="0"/>
              <a:t>Swahili</a:t>
            </a:r>
          </a:p>
          <a:p>
            <a:pPr marL="285750" indent="-285750">
              <a:spcAft>
                <a:spcPts val="0"/>
              </a:spcAft>
              <a:buFont typeface="Arial" panose="020B0604020202020204" pitchFamily="34" charset="0"/>
              <a:buChar char="•"/>
            </a:pPr>
            <a:r>
              <a:rPr lang="en-US" sz="1600" dirty="0"/>
              <a:t>Turkish</a:t>
            </a:r>
          </a:p>
          <a:p>
            <a:pPr marL="285750" indent="-285750">
              <a:spcAft>
                <a:spcPts val="0"/>
              </a:spcAft>
              <a:buFont typeface="Arial" panose="020B0604020202020204" pitchFamily="34" charset="0"/>
              <a:buChar char="•"/>
            </a:pPr>
            <a:r>
              <a:rPr lang="en-US" sz="1600" dirty="0"/>
              <a:t>Ukrainian</a:t>
            </a:r>
          </a:p>
          <a:p>
            <a:pPr marL="285750" indent="-285750">
              <a:spcAft>
                <a:spcPts val="0"/>
              </a:spcAft>
              <a:buFont typeface="Arial" panose="020B0604020202020204" pitchFamily="34" charset="0"/>
              <a:buChar char="•"/>
            </a:pPr>
            <a:r>
              <a:rPr lang="en-US" sz="1600" dirty="0"/>
              <a:t>Uzbek</a:t>
            </a:r>
          </a:p>
          <a:p>
            <a:pPr marL="285750" indent="-285750">
              <a:spcAft>
                <a:spcPts val="0"/>
              </a:spcAft>
              <a:buFont typeface="Arial" panose="020B0604020202020204" pitchFamily="34" charset="0"/>
              <a:buChar char="•"/>
            </a:pPr>
            <a:r>
              <a:rPr lang="en-US" sz="1600" dirty="0"/>
              <a:t>Vietnamese</a:t>
            </a:r>
          </a:p>
          <a:p>
            <a:pPr marL="285750" indent="-285750">
              <a:spcAft>
                <a:spcPts val="0"/>
              </a:spcAft>
              <a:buFont typeface="Arial" panose="020B0604020202020204" pitchFamily="34" charset="0"/>
              <a:buChar char="•"/>
            </a:pPr>
            <a:endParaRPr lang="en-US" sz="1600" b="1" dirty="0"/>
          </a:p>
        </p:txBody>
      </p:sp>
      <p:pic>
        <p:nvPicPr>
          <p:cNvPr id="6" name="Picture 5" descr="Opportunities for summer study"/>
          <p:cNvPicPr>
            <a:picLocks noChangeAspect="1"/>
          </p:cNvPicPr>
          <p:nvPr/>
        </p:nvPicPr>
        <p:blipFill>
          <a:blip r:embed="rId3"/>
          <a:stretch>
            <a:fillRect/>
          </a:stretch>
        </p:blipFill>
        <p:spPr>
          <a:xfrm>
            <a:off x="445476" y="1554698"/>
            <a:ext cx="3426249" cy="402371"/>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34402" y="230833"/>
            <a:ext cx="2096980" cy="2116044"/>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534402" y="2413685"/>
            <a:ext cx="2151277" cy="2170614"/>
          </a:xfrm>
          <a:prstGeom prst="rect">
            <a:avLst/>
          </a:prstGeom>
        </p:spPr>
      </p:pic>
      <p:sp>
        <p:nvSpPr>
          <p:cNvPr id="5" name="TextBox 4">
            <a:extLst>
              <a:ext uri="{FF2B5EF4-FFF2-40B4-BE49-F238E27FC236}">
                <a16:creationId xmlns:a16="http://schemas.microsoft.com/office/drawing/2014/main" id="{2801F762-5ABB-CCEC-A4CA-0A2093FB87F1}"/>
              </a:ext>
            </a:extLst>
          </p:cNvPr>
          <p:cNvSpPr txBox="1"/>
          <p:nvPr/>
        </p:nvSpPr>
        <p:spPr>
          <a:xfrm>
            <a:off x="160245" y="3845635"/>
            <a:ext cx="6506893" cy="738664"/>
          </a:xfrm>
          <a:prstGeom prst="rect">
            <a:avLst/>
          </a:prstGeom>
          <a:noFill/>
        </p:spPr>
        <p:txBody>
          <a:bodyPr wrap="square">
            <a:spAutoFit/>
          </a:bodyPr>
          <a:lstStyle/>
          <a:p>
            <a:pPr marL="285750" indent="-285750">
              <a:buFont typeface="Arial" panose="020B0604020202020204" pitchFamily="34" charset="0"/>
              <a:buChar char="•"/>
            </a:pPr>
            <a:r>
              <a:rPr lang="en-US" sz="1400" b="0" dirty="0"/>
              <a:t>You would still apply to the FLAS center supporting the language of your choice.</a:t>
            </a:r>
          </a:p>
          <a:p>
            <a:pPr marL="285750" indent="-285750">
              <a:buFont typeface="Arial" panose="020B0604020202020204" pitchFamily="34" charset="0"/>
              <a:buChar char="•"/>
            </a:pPr>
            <a:r>
              <a:rPr lang="en-US" sz="1400" dirty="0"/>
              <a:t>Funding also available through Language Workshop. </a:t>
            </a:r>
          </a:p>
        </p:txBody>
      </p:sp>
    </p:spTree>
    <p:extLst>
      <p:ext uri="{BB962C8B-B14F-4D97-AF65-F5344CB8AC3E}">
        <p14:creationId xmlns:p14="http://schemas.microsoft.com/office/powerpoint/2010/main" val="4268631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50EF72-E322-BD1B-E4BB-DF5753249B5D}"/>
              </a:ext>
            </a:extLst>
          </p:cNvPr>
          <p:cNvSpPr txBox="1"/>
          <p:nvPr/>
        </p:nvSpPr>
        <p:spPr>
          <a:xfrm>
            <a:off x="951271" y="994894"/>
            <a:ext cx="6931743" cy="646331"/>
          </a:xfrm>
          <a:prstGeom prst="rect">
            <a:avLst/>
          </a:prstGeom>
          <a:noFill/>
          <a:ln w="47625">
            <a:solidFill>
              <a:srgbClr val="690304"/>
            </a:solidFill>
          </a:ln>
        </p:spPr>
        <p:txBody>
          <a:bodyPr wrap="square" rtlCol="0">
            <a:spAutoFit/>
          </a:bodyPr>
          <a:lstStyle/>
          <a:p>
            <a:pPr algn="ctr"/>
            <a:r>
              <a:rPr lang="en-US" dirty="0"/>
              <a:t>For center-specific matters, like specific language opportunities or enrollment questions: contact center AD(s)</a:t>
            </a:r>
          </a:p>
        </p:txBody>
      </p:sp>
      <p:sp>
        <p:nvSpPr>
          <p:cNvPr id="3" name="TextBox 2">
            <a:extLst>
              <a:ext uri="{FF2B5EF4-FFF2-40B4-BE49-F238E27FC236}">
                <a16:creationId xmlns:a16="http://schemas.microsoft.com/office/drawing/2014/main" id="{720C0301-CAA4-5EE2-A2BF-C44240AC74AF}"/>
              </a:ext>
            </a:extLst>
          </p:cNvPr>
          <p:cNvSpPr txBox="1"/>
          <p:nvPr/>
        </p:nvSpPr>
        <p:spPr>
          <a:xfrm>
            <a:off x="951271" y="1868822"/>
            <a:ext cx="6931743" cy="646331"/>
          </a:xfrm>
          <a:prstGeom prst="rect">
            <a:avLst/>
          </a:prstGeom>
          <a:noFill/>
          <a:ln w="47625">
            <a:solidFill>
              <a:srgbClr val="690304"/>
            </a:solidFill>
          </a:ln>
        </p:spPr>
        <p:txBody>
          <a:bodyPr wrap="square" rtlCol="0">
            <a:spAutoFit/>
          </a:bodyPr>
          <a:lstStyle/>
          <a:p>
            <a:pPr algn="ctr"/>
            <a:r>
              <a:rPr lang="en-US" dirty="0"/>
              <a:t>For application or financial questions, or general inquiries: </a:t>
            </a:r>
          </a:p>
          <a:p>
            <a:pPr algn="ctr"/>
            <a:r>
              <a:rPr lang="en-US" dirty="0"/>
              <a:t>contact Laura Seifers flas@iu.edu</a:t>
            </a:r>
          </a:p>
        </p:txBody>
      </p:sp>
      <p:sp>
        <p:nvSpPr>
          <p:cNvPr id="4" name="TextBox 3">
            <a:extLst>
              <a:ext uri="{FF2B5EF4-FFF2-40B4-BE49-F238E27FC236}">
                <a16:creationId xmlns:a16="http://schemas.microsoft.com/office/drawing/2014/main" id="{368CDEE4-3E83-22CD-EE10-6FEBBF609817}"/>
              </a:ext>
            </a:extLst>
          </p:cNvPr>
          <p:cNvSpPr txBox="1"/>
          <p:nvPr/>
        </p:nvSpPr>
        <p:spPr>
          <a:xfrm>
            <a:off x="2455606" y="3124202"/>
            <a:ext cx="3923072" cy="984885"/>
          </a:xfrm>
          <a:prstGeom prst="rect">
            <a:avLst/>
          </a:prstGeom>
          <a:noFill/>
          <a:ln w="47625">
            <a:solidFill>
              <a:srgbClr val="690304"/>
            </a:solidFill>
          </a:ln>
        </p:spPr>
        <p:txBody>
          <a:bodyPr wrap="square" rtlCol="0">
            <a:spAutoFit/>
          </a:bodyPr>
          <a:lstStyle/>
          <a:p>
            <a:pPr marL="0" indent="0" algn="ctr">
              <a:buFont typeface="Wingdings" charset="2"/>
              <a:buNone/>
            </a:pPr>
            <a:r>
              <a:rPr lang="en-US" dirty="0"/>
              <a:t>Application opens December 2</a:t>
            </a:r>
            <a:r>
              <a:rPr lang="en-US" baseline="30000" dirty="0"/>
              <a:t>nd</a:t>
            </a:r>
            <a:endParaRPr lang="en-US" dirty="0"/>
          </a:p>
          <a:p>
            <a:pPr marL="0" indent="0" algn="ctr">
              <a:buFont typeface="Wingdings" charset="2"/>
              <a:buNone/>
            </a:pPr>
            <a:endParaRPr lang="en-US" sz="2000" dirty="0"/>
          </a:p>
          <a:p>
            <a:pPr marL="0" indent="0" algn="ctr">
              <a:buFont typeface="Wingdings" charset="2"/>
              <a:buNone/>
            </a:pPr>
            <a:r>
              <a:rPr lang="en-US" sz="2000" dirty="0"/>
              <a:t>go.iu.edu/IUFLAS</a:t>
            </a:r>
          </a:p>
        </p:txBody>
      </p:sp>
      <p:pic>
        <p:nvPicPr>
          <p:cNvPr id="7" name="Picture 6" descr="A red letter on a black background&#10;&#10;Description automatically generated">
            <a:extLst>
              <a:ext uri="{FF2B5EF4-FFF2-40B4-BE49-F238E27FC236}">
                <a16:creationId xmlns:a16="http://schemas.microsoft.com/office/drawing/2014/main" id="{17B7E697-424D-F7B4-267A-BC11597CDB48}"/>
              </a:ext>
            </a:extLst>
          </p:cNvPr>
          <p:cNvPicPr>
            <a:picLocks noChangeAspect="1"/>
          </p:cNvPicPr>
          <p:nvPr/>
        </p:nvPicPr>
        <p:blipFill>
          <a:blip r:embed="rId3"/>
          <a:stretch>
            <a:fillRect/>
          </a:stretch>
        </p:blipFill>
        <p:spPr>
          <a:xfrm>
            <a:off x="127981" y="2268273"/>
            <a:ext cx="2455500" cy="2696742"/>
          </a:xfrm>
          <a:prstGeom prst="rect">
            <a:avLst/>
          </a:prstGeom>
        </p:spPr>
      </p:pic>
      <p:pic>
        <p:nvPicPr>
          <p:cNvPr id="1026" name="Picture 2" descr="A logo of a department of education&#10;&#10;Description automatically generated">
            <a:extLst>
              <a:ext uri="{FF2B5EF4-FFF2-40B4-BE49-F238E27FC236}">
                <a16:creationId xmlns:a16="http://schemas.microsoft.com/office/drawing/2014/main" id="{220D69DF-53DB-043D-68B3-D7402C10A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3092" y="2907282"/>
            <a:ext cx="1418724" cy="141872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1A23DA1B-C9C1-4980-ED60-4EBDC7ED1292}"/>
              </a:ext>
            </a:extLst>
          </p:cNvPr>
          <p:cNvSpPr>
            <a:spLocks noGrp="1"/>
          </p:cNvSpPr>
          <p:nvPr>
            <p:ph type="ctrTitle"/>
          </p:nvPr>
        </p:nvSpPr>
        <p:spPr>
          <a:xfrm>
            <a:off x="221068" y="203353"/>
            <a:ext cx="8004391" cy="699065"/>
          </a:xfrm>
        </p:spPr>
        <p:txBody>
          <a:bodyPr>
            <a:normAutofit/>
          </a:bodyPr>
          <a:lstStyle/>
          <a:p>
            <a:pPr rtl="0" eaLnBrk="1" latinLnBrk="0" hangingPunct="1"/>
            <a:r>
              <a:rPr lang="en-US" kern="1200" dirty="0">
                <a:solidFill>
                  <a:srgbClr val="000000"/>
                </a:solidFill>
                <a:effectLst/>
                <a:latin typeface="Arial" panose="020B0604020202020204" pitchFamily="34" charset="0"/>
                <a:ea typeface="+mn-ea"/>
                <a:cs typeface="+mn-cs"/>
              </a:rPr>
              <a:t>Questions?</a:t>
            </a:r>
            <a:endParaRPr lang="en-US" dirty="0">
              <a:effectLst/>
            </a:endParaRPr>
          </a:p>
          <a:p>
            <a:endParaRPr lang="en-US" dirty="0"/>
          </a:p>
        </p:txBody>
      </p:sp>
    </p:spTree>
    <p:extLst>
      <p:ext uri="{BB962C8B-B14F-4D97-AF65-F5344CB8AC3E}">
        <p14:creationId xmlns:p14="http://schemas.microsoft.com/office/powerpoint/2010/main" val="86956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700" dirty="0"/>
              <a:t>Award Amounts</a:t>
            </a:r>
            <a:endParaRPr lang="en-US" dirty="0"/>
          </a:p>
        </p:txBody>
      </p:sp>
      <p:sp>
        <p:nvSpPr>
          <p:cNvPr id="3" name="Content Placeholder 2"/>
          <p:cNvSpPr>
            <a:spLocks noGrp="1"/>
          </p:cNvSpPr>
          <p:nvPr>
            <p:ph idx="1"/>
          </p:nvPr>
        </p:nvSpPr>
        <p:spPr>
          <a:xfrm>
            <a:off x="518823" y="1458135"/>
            <a:ext cx="8252643" cy="3161277"/>
          </a:xfrm>
        </p:spPr>
        <p:txBody>
          <a:bodyPr>
            <a:normAutofit/>
          </a:bodyPr>
          <a:lstStyle/>
          <a:p>
            <a:pPr marL="0" indent="0">
              <a:spcBef>
                <a:spcPts val="1800"/>
              </a:spcBef>
              <a:spcAft>
                <a:spcPts val="1200"/>
              </a:spcAft>
              <a:buNone/>
            </a:pPr>
            <a:r>
              <a:rPr lang="en-US" b="1" dirty="0"/>
              <a:t>Summer 2025</a:t>
            </a:r>
          </a:p>
          <a:p>
            <a:pPr marL="0" indent="0">
              <a:lnSpc>
                <a:spcPct val="120000"/>
              </a:lnSpc>
              <a:buNone/>
            </a:pPr>
            <a:r>
              <a:rPr lang="en-US" dirty="0"/>
              <a:t>		</a:t>
            </a:r>
            <a:r>
              <a:rPr lang="en-US" dirty="0">
                <a:solidFill>
                  <a:srgbClr val="690304"/>
                </a:solidFill>
              </a:rPr>
              <a:t>$3,500 stipend + tuition award up to $5,000</a:t>
            </a:r>
            <a:endParaRPr lang="en-US" b="1" dirty="0"/>
          </a:p>
          <a:p>
            <a:pPr marL="0" indent="0">
              <a:spcAft>
                <a:spcPts val="1200"/>
              </a:spcAft>
              <a:buNone/>
            </a:pPr>
            <a:r>
              <a:rPr lang="en-US" b="1" dirty="0"/>
              <a:t>Academic Year 2025-2026</a:t>
            </a:r>
          </a:p>
          <a:p>
            <a:pPr marL="0" indent="0">
              <a:spcAft>
                <a:spcPts val="600"/>
              </a:spcAft>
              <a:buNone/>
            </a:pPr>
            <a:r>
              <a:rPr lang="en-US" dirty="0"/>
              <a:t>	Undergraduate: </a:t>
            </a:r>
          </a:p>
          <a:p>
            <a:pPr marL="0" indent="0">
              <a:lnSpc>
                <a:spcPct val="110000"/>
              </a:lnSpc>
              <a:spcAft>
                <a:spcPts val="0"/>
              </a:spcAft>
              <a:buNone/>
            </a:pPr>
            <a:r>
              <a:rPr lang="en-US" dirty="0"/>
              <a:t>		</a:t>
            </a:r>
            <a:r>
              <a:rPr lang="en-US" dirty="0">
                <a:solidFill>
                  <a:srgbClr val="690304"/>
                </a:solidFill>
              </a:rPr>
              <a:t>$5,000 stipend + tuition award of $10,000</a:t>
            </a:r>
          </a:p>
          <a:p>
            <a:pPr marL="0" indent="0">
              <a:spcBef>
                <a:spcPts val="600"/>
              </a:spcBef>
              <a:spcAft>
                <a:spcPts val="600"/>
              </a:spcAft>
              <a:buNone/>
            </a:pPr>
            <a:r>
              <a:rPr lang="en-US" dirty="0"/>
              <a:t>	Graduate students:</a:t>
            </a:r>
          </a:p>
          <a:p>
            <a:pPr marL="0" indent="0">
              <a:spcAft>
                <a:spcPts val="0"/>
              </a:spcAft>
              <a:buNone/>
            </a:pPr>
            <a:r>
              <a:rPr lang="en-US" dirty="0"/>
              <a:t>		</a:t>
            </a:r>
            <a:r>
              <a:rPr lang="en-US" dirty="0">
                <a:solidFill>
                  <a:srgbClr val="690304"/>
                </a:solidFill>
              </a:rPr>
              <a:t>$20,000 stipend + tuition award of 24 credit hours + health insurance</a:t>
            </a:r>
          </a:p>
          <a:p>
            <a:pPr marL="0" indent="0">
              <a:spcAft>
                <a:spcPts val="0"/>
              </a:spcAft>
              <a:buNone/>
            </a:pPr>
            <a:endParaRPr lang="en-US" dirty="0">
              <a:solidFill>
                <a:srgbClr val="690304"/>
              </a:solidFill>
            </a:endParaRPr>
          </a:p>
          <a:p>
            <a:pPr marL="0" indent="0">
              <a:spcAft>
                <a:spcPts val="0"/>
              </a:spcAft>
              <a:buNone/>
            </a:pPr>
            <a:endParaRPr lang="en-US" dirty="0">
              <a:solidFill>
                <a:srgbClr val="690304"/>
              </a:solidFill>
            </a:endParaRPr>
          </a:p>
        </p:txBody>
      </p:sp>
    </p:spTree>
    <p:extLst>
      <p:ext uri="{BB962C8B-B14F-4D97-AF65-F5344CB8AC3E}">
        <p14:creationId xmlns:p14="http://schemas.microsoft.com/office/powerpoint/2010/main" val="254504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700" dirty="0"/>
              <a:t>FLAS is for study at IU or abroad</a:t>
            </a:r>
            <a:endParaRPr lang="en-US" dirty="0"/>
          </a:p>
        </p:txBody>
      </p:sp>
      <p:sp>
        <p:nvSpPr>
          <p:cNvPr id="3" name="Content Placeholder 2"/>
          <p:cNvSpPr>
            <a:spLocks noGrp="1"/>
          </p:cNvSpPr>
          <p:nvPr>
            <p:ph idx="1"/>
          </p:nvPr>
        </p:nvSpPr>
        <p:spPr>
          <a:xfrm>
            <a:off x="518823" y="1458135"/>
            <a:ext cx="8095349" cy="3327873"/>
          </a:xfrm>
        </p:spPr>
        <p:txBody>
          <a:bodyPr>
            <a:normAutofit fontScale="85000" lnSpcReduction="10000"/>
          </a:bodyPr>
          <a:lstStyle/>
          <a:p>
            <a:pPr marL="0" indent="0">
              <a:spcAft>
                <a:spcPts val="1200"/>
              </a:spcAft>
              <a:buNone/>
            </a:pPr>
            <a:r>
              <a:rPr lang="en-US" b="1" dirty="0">
                <a:solidFill>
                  <a:schemeClr val="tx1"/>
                </a:solidFill>
              </a:rPr>
              <a:t>Academic Year 2026-26 (Must be IU student) </a:t>
            </a:r>
          </a:p>
          <a:p>
            <a:pPr marL="285750" indent="-285750">
              <a:spcAft>
                <a:spcPts val="1200"/>
              </a:spcAft>
              <a:buFont typeface="Arial" panose="020B0604020202020204" pitchFamily="34" charset="0"/>
              <a:buChar char="•"/>
            </a:pPr>
            <a:r>
              <a:rPr lang="en-US" dirty="0">
                <a:solidFill>
                  <a:schemeClr val="tx1"/>
                </a:solidFill>
              </a:rPr>
              <a:t>FLAS recipients must be enrolled in one language course and one area studies course during each semester.</a:t>
            </a:r>
          </a:p>
          <a:p>
            <a:pPr marL="285750" indent="-285750">
              <a:buFont typeface="Arial" panose="020B0604020202020204" pitchFamily="34" charset="0"/>
              <a:buChar char="•"/>
            </a:pPr>
            <a:r>
              <a:rPr lang="en-US" dirty="0">
                <a:solidFill>
                  <a:schemeClr val="tx1"/>
                </a:solidFill>
              </a:rPr>
              <a:t>Doctoral level students are able to conduct dissertation research abroad. No course requirements apply.</a:t>
            </a:r>
          </a:p>
          <a:p>
            <a:pPr marL="0" indent="0">
              <a:spcAft>
                <a:spcPts val="1200"/>
              </a:spcAft>
              <a:buNone/>
            </a:pPr>
            <a:r>
              <a:rPr lang="en-US" b="1" dirty="0">
                <a:solidFill>
                  <a:schemeClr val="tx1"/>
                </a:solidFill>
              </a:rPr>
              <a:t>Summer 2024</a:t>
            </a:r>
          </a:p>
          <a:p>
            <a:pPr marL="285750" indent="-285750">
              <a:spcAft>
                <a:spcPts val="1200"/>
              </a:spcAft>
              <a:buFont typeface="Arial" panose="020B0604020202020204" pitchFamily="34" charset="0"/>
              <a:buChar char="•"/>
            </a:pPr>
            <a:r>
              <a:rPr lang="en-US" dirty="0">
                <a:solidFill>
                  <a:schemeClr val="tx1"/>
                </a:solidFill>
              </a:rPr>
              <a:t>Only for intensive language study – no area studies course required. </a:t>
            </a:r>
          </a:p>
          <a:p>
            <a:pPr marL="285750" indent="-285750">
              <a:spcAft>
                <a:spcPts val="2400"/>
              </a:spcAft>
              <a:buFont typeface="Arial" panose="020B0604020202020204" pitchFamily="34" charset="0"/>
              <a:buChar char="•"/>
            </a:pPr>
            <a:r>
              <a:rPr lang="en-US" dirty="0">
                <a:solidFill>
                  <a:schemeClr val="tx1"/>
                </a:solidFill>
              </a:rPr>
              <a:t>Consider IU Summer Language Workshop!</a:t>
            </a:r>
          </a:p>
          <a:p>
            <a:pPr marL="0" indent="0">
              <a:buNone/>
            </a:pPr>
            <a:r>
              <a:rPr lang="en-US" b="1" dirty="0">
                <a:solidFill>
                  <a:srgbClr val="690304"/>
                </a:solidFill>
              </a:rPr>
              <a:t>Study abroad is contingent upon travel restrictions and Center approval </a:t>
            </a:r>
          </a:p>
          <a:p>
            <a:pPr marL="0" indent="0">
              <a:buNone/>
            </a:pPr>
            <a:endParaRPr lang="en-US" b="1" dirty="0">
              <a:solidFill>
                <a:srgbClr val="690304"/>
              </a:solidFill>
            </a:endParaRPr>
          </a:p>
          <a:p>
            <a:pPr marL="0" indent="0">
              <a:buNone/>
            </a:pPr>
            <a:endParaRPr lang="en-US" b="1" dirty="0">
              <a:solidFill>
                <a:srgbClr val="690304"/>
              </a:solidFill>
            </a:endParaRPr>
          </a:p>
        </p:txBody>
      </p:sp>
    </p:spTree>
    <p:extLst>
      <p:ext uri="{BB962C8B-B14F-4D97-AF65-F5344CB8AC3E}">
        <p14:creationId xmlns:p14="http://schemas.microsoft.com/office/powerpoint/2010/main" val="282515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700" dirty="0"/>
              <a:t>Eligibility</a:t>
            </a:r>
            <a:endParaRPr lang="en-US" dirty="0"/>
          </a:p>
        </p:txBody>
      </p:sp>
      <p:sp>
        <p:nvSpPr>
          <p:cNvPr id="3" name="Content Placeholder 2"/>
          <p:cNvSpPr>
            <a:spLocks noGrp="1"/>
          </p:cNvSpPr>
          <p:nvPr>
            <p:ph idx="1"/>
          </p:nvPr>
        </p:nvSpPr>
        <p:spPr>
          <a:xfrm>
            <a:off x="518624" y="1629404"/>
            <a:ext cx="8015594" cy="2942596"/>
          </a:xfrm>
        </p:spPr>
        <p:txBody>
          <a:bodyPr>
            <a:normAutofit fontScale="70000" lnSpcReduction="20000"/>
          </a:bodyPr>
          <a:lstStyle/>
          <a:p>
            <a:pPr marL="285750" indent="-285750">
              <a:spcAft>
                <a:spcPts val="1200"/>
              </a:spcAft>
              <a:buFont typeface="Arial" panose="020B0604020202020204" pitchFamily="34" charset="0"/>
              <a:buChar char="•"/>
            </a:pPr>
            <a:r>
              <a:rPr lang="en-US" b="1" dirty="0">
                <a:solidFill>
                  <a:srgbClr val="690304"/>
                </a:solidFill>
              </a:rPr>
              <a:t>Must be US citizen, US national, or US permanent resident. </a:t>
            </a:r>
            <a:r>
              <a:rPr lang="en-US" dirty="0">
                <a:solidFill>
                  <a:schemeClr val="tx1"/>
                </a:solidFill>
              </a:rPr>
              <a:t>Unfortunately, international students are not eligible.</a:t>
            </a:r>
          </a:p>
          <a:p>
            <a:pPr marL="285750" indent="-285750">
              <a:spcAft>
                <a:spcPts val="1200"/>
              </a:spcAft>
              <a:buFont typeface="Arial" panose="020B0604020202020204" pitchFamily="34" charset="0"/>
              <a:buChar char="•"/>
            </a:pPr>
            <a:r>
              <a:rPr lang="en-US" dirty="0">
                <a:solidFill>
                  <a:schemeClr val="tx1"/>
                </a:solidFill>
              </a:rPr>
              <a:t>Must be an IU student for the AY award. Non-IU students are eligible for the summer award if they study at the IU Summer Language Workshop.</a:t>
            </a:r>
          </a:p>
          <a:p>
            <a:pPr marL="285750" indent="-285750">
              <a:spcAft>
                <a:spcPts val="1200"/>
              </a:spcAft>
              <a:buFont typeface="Arial" panose="020B0604020202020204" pitchFamily="34" charset="0"/>
              <a:buChar char="•"/>
            </a:pPr>
            <a:r>
              <a:rPr lang="en-US" b="1" dirty="0">
                <a:solidFill>
                  <a:schemeClr val="tx1"/>
                </a:solidFill>
              </a:rPr>
              <a:t>Language levels:</a:t>
            </a:r>
          </a:p>
          <a:p>
            <a:pPr marL="685800" lvl="1">
              <a:spcAft>
                <a:spcPts val="1200"/>
              </a:spcAft>
              <a:buFont typeface="Arial" panose="020B0604020202020204" pitchFamily="34" charset="0"/>
              <a:buChar char="•"/>
            </a:pPr>
            <a:r>
              <a:rPr lang="en-US" sz="1800" b="1" dirty="0">
                <a:solidFill>
                  <a:srgbClr val="690304"/>
                </a:solidFill>
              </a:rPr>
              <a:t>Undergraduate FLAS awards are not available for language study at the introductory level (level 1). </a:t>
            </a:r>
            <a:r>
              <a:rPr lang="en-US" sz="1800" dirty="0">
                <a:solidFill>
                  <a:schemeClr val="tx1"/>
                </a:solidFill>
              </a:rPr>
              <a:t>Undergraduate students must apply for intermediate level language instruction (Level 2) or higher. </a:t>
            </a:r>
          </a:p>
          <a:p>
            <a:pPr marL="685800" lvl="1">
              <a:spcAft>
                <a:spcPts val="1200"/>
              </a:spcAft>
              <a:buFont typeface="Arial" panose="020B0604020202020204" pitchFamily="34" charset="0"/>
              <a:buChar char="•"/>
            </a:pPr>
            <a:r>
              <a:rPr lang="en-US" sz="1800" b="1" dirty="0">
                <a:solidFill>
                  <a:srgbClr val="690304"/>
                </a:solidFill>
              </a:rPr>
              <a:t>Graduate students may apply for Level 1 language study only if you already have advanced proficiency in another language related to your studies. </a:t>
            </a:r>
            <a:r>
              <a:rPr lang="en-US" sz="1800" dirty="0">
                <a:solidFill>
                  <a:schemeClr val="tx1"/>
                </a:solidFill>
              </a:rPr>
              <a:t>Strong preference is given to applications for intermediate and advanced language study. </a:t>
            </a:r>
            <a:endParaRPr lang="en-US" sz="1800" b="1" dirty="0">
              <a:solidFill>
                <a:srgbClr val="690304"/>
              </a:solidFill>
            </a:endParaRPr>
          </a:p>
          <a:p>
            <a:pPr marL="285750" indent="-285750">
              <a:spcAft>
                <a:spcPts val="0"/>
              </a:spcAft>
              <a:buFont typeface="Arial" panose="020B0604020202020204" pitchFamily="34" charset="0"/>
              <a:buChar char="•"/>
            </a:pPr>
            <a:r>
              <a:rPr lang="en-US" b="1" dirty="0">
                <a:solidFill>
                  <a:schemeClr val="tx1"/>
                </a:solidFill>
              </a:rPr>
              <a:t>For Summer: </a:t>
            </a:r>
            <a:r>
              <a:rPr lang="en-US" dirty="0">
                <a:solidFill>
                  <a:schemeClr val="tx1"/>
                </a:solidFill>
              </a:rPr>
              <a:t>students who plan to graduate prior to their summer program remain eligible only under certain conditions, including being enrolled in an academic program by Fall 2025.</a:t>
            </a:r>
          </a:p>
          <a:p>
            <a:pPr marL="285750" indent="-285750">
              <a:spcAft>
                <a:spcPts val="0"/>
              </a:spcAft>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051790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7A88-50F6-DD6D-0E2E-BC9A7C215D84}"/>
              </a:ext>
            </a:extLst>
          </p:cNvPr>
          <p:cNvSpPr>
            <a:spLocks noGrp="1"/>
          </p:cNvSpPr>
          <p:nvPr>
            <p:ph type="ctrTitle"/>
          </p:nvPr>
        </p:nvSpPr>
        <p:spPr/>
        <p:txBody>
          <a:bodyPr/>
          <a:lstStyle/>
          <a:p>
            <a:r>
              <a:rPr lang="en-US" u="sng" dirty="0"/>
              <a:t>How to Apply</a:t>
            </a:r>
          </a:p>
        </p:txBody>
      </p:sp>
      <p:sp>
        <p:nvSpPr>
          <p:cNvPr id="3" name="Text Placeholder 2">
            <a:extLst>
              <a:ext uri="{FF2B5EF4-FFF2-40B4-BE49-F238E27FC236}">
                <a16:creationId xmlns:a16="http://schemas.microsoft.com/office/drawing/2014/main" id="{AA86E81F-EDEA-BCD4-28B1-792720648A23}"/>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2416507B-5361-AAA4-0498-4DD6E01B2FD0}"/>
              </a:ext>
            </a:extLst>
          </p:cNvPr>
          <p:cNvSpPr>
            <a:spLocks noGrp="1"/>
          </p:cNvSpPr>
          <p:nvPr>
            <p:ph idx="1"/>
          </p:nvPr>
        </p:nvSpPr>
        <p:spPr/>
        <p:txBody>
          <a:bodyPr vert="horz" lIns="91440" tIns="45720" rIns="91440" bIns="45720" rtlCol="0" anchor="t">
            <a:normAutofit/>
          </a:bodyPr>
          <a:lstStyle/>
          <a:p>
            <a:pPr marL="0" indent="0">
              <a:buNone/>
            </a:pPr>
            <a:r>
              <a:rPr lang="en-US" sz="3200" b="1" dirty="0"/>
              <a:t>go.iu.edu/FLAS</a:t>
            </a:r>
            <a:endParaRPr lang="en-US" b="1" dirty="0"/>
          </a:p>
          <a:p>
            <a:pPr marL="0" indent="0">
              <a:buNone/>
            </a:pPr>
            <a:r>
              <a:rPr lang="en-US" sz="3200" dirty="0"/>
              <a:t>Applications open December 2, 2024</a:t>
            </a:r>
          </a:p>
          <a:p>
            <a:pPr marL="0" indent="0">
              <a:buNone/>
            </a:pPr>
            <a:r>
              <a:rPr lang="en-US" sz="3200" dirty="0"/>
              <a:t>Application deadline:  January 26, 2025</a:t>
            </a:r>
          </a:p>
        </p:txBody>
      </p:sp>
    </p:spTree>
    <p:extLst>
      <p:ext uri="{BB962C8B-B14F-4D97-AF65-F5344CB8AC3E}">
        <p14:creationId xmlns:p14="http://schemas.microsoft.com/office/powerpoint/2010/main" val="395984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Application Materials</a:t>
            </a:r>
          </a:p>
        </p:txBody>
      </p:sp>
      <p:sp>
        <p:nvSpPr>
          <p:cNvPr id="4" name="Content Placeholder 3"/>
          <p:cNvSpPr>
            <a:spLocks noGrp="1"/>
          </p:cNvSpPr>
          <p:nvPr>
            <p:ph idx="1"/>
          </p:nvPr>
        </p:nvSpPr>
        <p:spPr>
          <a:xfrm>
            <a:off x="518624" y="1465217"/>
            <a:ext cx="8330408" cy="3168737"/>
          </a:xfrm>
        </p:spPr>
        <p:txBody>
          <a:bodyPr>
            <a:normAutofit fontScale="85000" lnSpcReduction="20000"/>
          </a:bodyPr>
          <a:lstStyle/>
          <a:p>
            <a:pPr>
              <a:spcAft>
                <a:spcPts val="600"/>
              </a:spcAft>
              <a:buFont typeface="Arial" panose="020B0604020202020204" pitchFamily="34" charset="0"/>
              <a:buChar char="•"/>
            </a:pPr>
            <a:r>
              <a:rPr lang="en-US" dirty="0"/>
              <a:t>Fill out </a:t>
            </a:r>
            <a:r>
              <a:rPr lang="en-US" b="1" dirty="0">
                <a:solidFill>
                  <a:srgbClr val="690304"/>
                </a:solidFill>
              </a:rPr>
              <a:t>application</a:t>
            </a:r>
            <a:r>
              <a:rPr lang="en-US" dirty="0">
                <a:solidFill>
                  <a:srgbClr val="C00000"/>
                </a:solidFill>
              </a:rPr>
              <a:t> </a:t>
            </a:r>
            <a:r>
              <a:rPr lang="en-US" dirty="0"/>
              <a:t>at go.iu.edu/IUFLAS</a:t>
            </a:r>
          </a:p>
          <a:p>
            <a:pPr>
              <a:spcAft>
                <a:spcPts val="600"/>
              </a:spcAft>
              <a:buFont typeface="Arial" panose="020B0604020202020204" pitchFamily="34" charset="0"/>
              <a:buChar char="•"/>
            </a:pPr>
            <a:r>
              <a:rPr lang="en-US" dirty="0"/>
              <a:t>Request </a:t>
            </a:r>
            <a:r>
              <a:rPr lang="en-US" b="1" dirty="0">
                <a:solidFill>
                  <a:srgbClr val="690304"/>
                </a:solidFill>
              </a:rPr>
              <a:t>two letters of recommendation (line up recommenders ASAP)</a:t>
            </a:r>
          </a:p>
          <a:p>
            <a:pPr>
              <a:spcAft>
                <a:spcPts val="600"/>
              </a:spcAft>
              <a:buFont typeface="Arial" panose="020B0604020202020204" pitchFamily="34" charset="0"/>
              <a:buChar char="•"/>
            </a:pPr>
            <a:r>
              <a:rPr lang="en-US" dirty="0"/>
              <a:t>Submit </a:t>
            </a:r>
            <a:r>
              <a:rPr lang="en-US" b="1" dirty="0">
                <a:solidFill>
                  <a:srgbClr val="690304"/>
                </a:solidFill>
              </a:rPr>
              <a:t>official transcripts </a:t>
            </a:r>
            <a:r>
              <a:rPr lang="en-US" dirty="0"/>
              <a:t>for ALL colleges and universities attended: </a:t>
            </a:r>
          </a:p>
          <a:p>
            <a:pPr lvl="2">
              <a:spcAft>
                <a:spcPts val="600"/>
              </a:spcAft>
              <a:buFont typeface="Arial" panose="020B0604020202020204" pitchFamily="34" charset="0"/>
              <a:buChar char="•"/>
            </a:pPr>
            <a:r>
              <a:rPr lang="en-US" dirty="0"/>
              <a:t>No official transcripts needed for IU coursework</a:t>
            </a:r>
          </a:p>
          <a:p>
            <a:pPr lvl="2">
              <a:spcAft>
                <a:spcPts val="600"/>
              </a:spcAft>
              <a:buFont typeface="Arial" panose="020B0604020202020204" pitchFamily="34" charset="0"/>
              <a:buChar char="•"/>
            </a:pPr>
            <a:r>
              <a:rPr lang="en-US" dirty="0"/>
              <a:t>High school transcripts are not necessary, unless you are an incoming Freshman</a:t>
            </a:r>
          </a:p>
          <a:p>
            <a:pPr lvl="2">
              <a:spcAft>
                <a:spcPts val="600"/>
              </a:spcAft>
              <a:buFont typeface="Arial" panose="020B0604020202020204" pitchFamily="34" charset="0"/>
              <a:buChar char="•"/>
            </a:pPr>
            <a:r>
              <a:rPr lang="en-US" dirty="0"/>
              <a:t>Official transfer credit will be reflected on your IU transcript</a:t>
            </a:r>
          </a:p>
          <a:p>
            <a:pPr lvl="2">
              <a:spcAft>
                <a:spcPts val="600"/>
              </a:spcAft>
              <a:buFont typeface="Arial" panose="020B0604020202020204" pitchFamily="34" charset="0"/>
              <a:buChar char="•"/>
            </a:pPr>
            <a:r>
              <a:rPr lang="en-US" dirty="0"/>
              <a:t>Official transcripts submitted to IU for admissions can be forwarded</a:t>
            </a:r>
          </a:p>
          <a:p>
            <a:pPr lvl="3">
              <a:spcAft>
                <a:spcPts val="600"/>
              </a:spcAft>
              <a:buFont typeface="Arial" panose="020B0604020202020204" pitchFamily="34" charset="0"/>
              <a:buChar char="•"/>
            </a:pPr>
            <a:r>
              <a:rPr lang="en-US" dirty="0"/>
              <a:t>Send email to admissions/home department and FLAS requesting transfer</a:t>
            </a:r>
          </a:p>
          <a:p>
            <a:pPr>
              <a:spcAft>
                <a:spcPts val="600"/>
              </a:spcAft>
              <a:buFont typeface="Arial" panose="020B0604020202020204" pitchFamily="34" charset="0"/>
              <a:buChar char="•"/>
            </a:pPr>
            <a:r>
              <a:rPr lang="en-US" b="1" dirty="0">
                <a:solidFill>
                  <a:srgbClr val="690304"/>
                </a:solidFill>
              </a:rPr>
              <a:t>Statement of Purpose Essay – suggested no more than 2 pages single spaced</a:t>
            </a:r>
          </a:p>
          <a:p>
            <a:pPr>
              <a:spcAft>
                <a:spcPts val="600"/>
              </a:spcAft>
              <a:buFont typeface="Arial" panose="020B0604020202020204" pitchFamily="34" charset="0"/>
              <a:buChar char="•"/>
            </a:pPr>
            <a:r>
              <a:rPr lang="en-US" dirty="0"/>
              <a:t>Free Application for Federal Student Aid</a:t>
            </a:r>
            <a:r>
              <a:rPr lang="en-US" dirty="0">
                <a:solidFill>
                  <a:schemeClr val="tx1"/>
                </a:solidFill>
              </a:rPr>
              <a:t> (</a:t>
            </a:r>
            <a:r>
              <a:rPr lang="en-US" b="1" dirty="0">
                <a:solidFill>
                  <a:srgbClr val="690304"/>
                </a:solidFill>
              </a:rPr>
              <a:t>FAFSA</a:t>
            </a:r>
            <a:r>
              <a:rPr lang="en-US" dirty="0"/>
              <a:t>) – AY applications only required – send to IU Bloomington</a:t>
            </a:r>
          </a:p>
          <a:p>
            <a:pPr marL="0" indent="0" algn="ctr">
              <a:buNone/>
            </a:pPr>
            <a:r>
              <a:rPr lang="en-US" b="1" dirty="0"/>
              <a:t>Application deadline: </a:t>
            </a:r>
            <a:r>
              <a:rPr lang="en-US" b="1" dirty="0">
                <a:solidFill>
                  <a:srgbClr val="690304"/>
                </a:solidFill>
              </a:rPr>
              <a:t>January 26, 2024 – ALL materials should be in.</a:t>
            </a:r>
          </a:p>
        </p:txBody>
      </p:sp>
    </p:spTree>
    <p:extLst>
      <p:ext uri="{BB962C8B-B14F-4D97-AF65-F5344CB8AC3E}">
        <p14:creationId xmlns:p14="http://schemas.microsoft.com/office/powerpoint/2010/main" val="3016666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Application Tips</a:t>
            </a:r>
          </a:p>
        </p:txBody>
      </p:sp>
      <p:sp>
        <p:nvSpPr>
          <p:cNvPr id="4" name="Content Placeholder 3"/>
          <p:cNvSpPr>
            <a:spLocks noGrp="1"/>
          </p:cNvSpPr>
          <p:nvPr>
            <p:ph idx="1"/>
          </p:nvPr>
        </p:nvSpPr>
        <p:spPr>
          <a:xfrm>
            <a:off x="518624" y="1465217"/>
            <a:ext cx="8330408" cy="3168737"/>
          </a:xfrm>
        </p:spPr>
        <p:txBody>
          <a:bodyPr>
            <a:normAutofit fontScale="70000" lnSpcReduction="20000"/>
          </a:bodyPr>
          <a:lstStyle/>
          <a:p>
            <a:pPr>
              <a:spcAft>
                <a:spcPts val="1200"/>
              </a:spcAft>
              <a:buFont typeface="Arial" panose="020B0604020202020204" pitchFamily="34" charset="0"/>
              <a:buChar char="•"/>
            </a:pPr>
            <a:r>
              <a:rPr lang="en-US" dirty="0"/>
              <a:t>Apply to more than one center! You will indicate which centers you wish to apply to on your application, and your letters of recommendation and transcripts will automatically be supplied to each center indicated. </a:t>
            </a:r>
          </a:p>
          <a:p>
            <a:pPr>
              <a:spcAft>
                <a:spcPts val="1200"/>
              </a:spcAft>
              <a:buFont typeface="Arial" panose="020B0604020202020204" pitchFamily="34" charset="0"/>
              <a:buChar char="•"/>
            </a:pPr>
            <a:r>
              <a:rPr lang="en-US" dirty="0"/>
              <a:t>Research the center you’re applying to and identify how your studies align with their mission. A successful statement of purpose will reflect this understanding. </a:t>
            </a:r>
          </a:p>
          <a:p>
            <a:pPr>
              <a:spcAft>
                <a:spcPts val="1200"/>
              </a:spcAft>
              <a:buFont typeface="Arial" panose="020B0604020202020204" pitchFamily="34" charset="0"/>
              <a:buChar char="•"/>
            </a:pPr>
            <a:r>
              <a:rPr lang="en-US" dirty="0"/>
              <a:t>Highlight how your current research or future career may contribute to areas of national need. </a:t>
            </a:r>
          </a:p>
          <a:p>
            <a:pPr>
              <a:spcAft>
                <a:spcPts val="600"/>
              </a:spcAft>
              <a:buFont typeface="Arial" panose="020B0604020202020204" pitchFamily="34" charset="0"/>
              <a:buChar char="•"/>
            </a:pPr>
            <a:r>
              <a:rPr lang="en-US" dirty="0"/>
              <a:t>You can apply to receive funding in summer and during the academic year and can receive awards for both. </a:t>
            </a:r>
          </a:p>
          <a:p>
            <a:pPr>
              <a:spcAft>
                <a:spcPts val="600"/>
              </a:spcAft>
              <a:buFont typeface="Arial" panose="020B0604020202020204" pitchFamily="34" charset="0"/>
              <a:buChar char="•"/>
            </a:pPr>
            <a:r>
              <a:rPr lang="en-US" dirty="0"/>
              <a:t>One application for each term and language. Example:</a:t>
            </a:r>
          </a:p>
          <a:p>
            <a:pPr lvl="1">
              <a:spcAft>
                <a:spcPts val="600"/>
              </a:spcAft>
              <a:buFont typeface="Arial" panose="020B0604020202020204" pitchFamily="34" charset="0"/>
              <a:buChar char="•"/>
            </a:pPr>
            <a:r>
              <a:rPr lang="en-US" dirty="0"/>
              <a:t>Academic Year Persian to CSME, IAUNRC, CGC, ISP </a:t>
            </a:r>
          </a:p>
          <a:p>
            <a:pPr lvl="1">
              <a:spcAft>
                <a:spcPts val="600"/>
              </a:spcAft>
              <a:buFont typeface="Arial" panose="020B0604020202020204" pitchFamily="34" charset="0"/>
              <a:buChar char="•"/>
            </a:pPr>
            <a:r>
              <a:rPr lang="en-US" dirty="0"/>
              <a:t>Academic Year Arabic to CSME, CGC, ISP</a:t>
            </a:r>
          </a:p>
          <a:p>
            <a:pPr lvl="1">
              <a:spcAft>
                <a:spcPts val="600"/>
              </a:spcAft>
              <a:buFont typeface="Arial" panose="020B0604020202020204" pitchFamily="34" charset="0"/>
              <a:buChar char="•"/>
            </a:pPr>
            <a:r>
              <a:rPr lang="en-US" dirty="0"/>
              <a:t>Summer Arabic to CSME, CGC, ISP</a:t>
            </a:r>
          </a:p>
          <a:p>
            <a:pPr lvl="1">
              <a:spcAft>
                <a:spcPts val="600"/>
              </a:spcAft>
              <a:buFont typeface="Arial" panose="020B0604020202020204" pitchFamily="34" charset="0"/>
              <a:buChar char="•"/>
            </a:pPr>
            <a:r>
              <a:rPr lang="en-US" dirty="0"/>
              <a:t>You will load each statement of purpose for each center to the application. </a:t>
            </a:r>
          </a:p>
          <a:p>
            <a:pPr lvl="1">
              <a:spcAft>
                <a:spcPts val="600"/>
              </a:spcAft>
              <a:buFont typeface="Arial" panose="020B0604020202020204" pitchFamily="34" charset="0"/>
              <a:buChar char="•"/>
            </a:pPr>
            <a:r>
              <a:rPr lang="en-US" dirty="0"/>
              <a:t>FLAS Program Manager will get all supplemental materials like transcripts to each center – you only need to submit those once. </a:t>
            </a:r>
          </a:p>
          <a:p>
            <a:pPr>
              <a:spcAft>
                <a:spcPts val="0"/>
              </a:spcAft>
              <a:buFont typeface="Arial" panose="020B0604020202020204" pitchFamily="34" charset="0"/>
              <a:buChar char="•"/>
            </a:pPr>
            <a:endParaRPr lang="en-US" dirty="0"/>
          </a:p>
        </p:txBody>
      </p:sp>
    </p:spTree>
    <p:extLst>
      <p:ext uri="{BB962C8B-B14F-4D97-AF65-F5344CB8AC3E}">
        <p14:creationId xmlns:p14="http://schemas.microsoft.com/office/powerpoint/2010/main" val="153305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60E0-5143-EBE8-088E-DA510E2CF307}"/>
              </a:ext>
            </a:extLst>
          </p:cNvPr>
          <p:cNvSpPr>
            <a:spLocks noGrp="1"/>
          </p:cNvSpPr>
          <p:nvPr>
            <p:ph type="ctrTitle"/>
          </p:nvPr>
        </p:nvSpPr>
        <p:spPr/>
        <p:txBody>
          <a:bodyPr/>
          <a:lstStyle/>
          <a:p>
            <a:r>
              <a:rPr lang="en-US" dirty="0"/>
              <a:t>Application Tips cont.</a:t>
            </a:r>
          </a:p>
        </p:txBody>
      </p:sp>
      <p:sp>
        <p:nvSpPr>
          <p:cNvPr id="3" name="Text Placeholder 2">
            <a:extLst>
              <a:ext uri="{FF2B5EF4-FFF2-40B4-BE49-F238E27FC236}">
                <a16:creationId xmlns:a16="http://schemas.microsoft.com/office/drawing/2014/main" id="{1863FD46-9F39-FB8E-7C46-3E9AD672D2CC}"/>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323A0A25-1A53-ECFB-AB9F-E90ED6B2EC9A}"/>
              </a:ext>
            </a:extLst>
          </p:cNvPr>
          <p:cNvSpPr>
            <a:spLocks noGrp="1"/>
          </p:cNvSpPr>
          <p:nvPr>
            <p:ph idx="1"/>
          </p:nvPr>
        </p:nvSpPr>
        <p:spPr>
          <a:xfrm>
            <a:off x="518624" y="1403506"/>
            <a:ext cx="8234544" cy="942346"/>
          </a:xfrm>
        </p:spPr>
        <p:txBody>
          <a:bodyPr/>
          <a:lstStyle/>
          <a:p>
            <a:pPr marL="285750" indent="-285750">
              <a:buFont typeface="Arial" panose="020B0604020202020204" pitchFamily="34" charset="0"/>
              <a:buChar char="•"/>
            </a:pPr>
            <a:r>
              <a:rPr lang="en-US" sz="1600" dirty="0"/>
              <a:t>Grads: visit the </a:t>
            </a:r>
            <a:r>
              <a:rPr lang="en-US" sz="1600" dirty="0" err="1"/>
              <a:t>GradGrants</a:t>
            </a:r>
            <a:r>
              <a:rPr lang="en-US" sz="1600" dirty="0"/>
              <a:t> Center in Wells Library to get feedback on your application materials.</a:t>
            </a:r>
          </a:p>
          <a:p>
            <a:endParaRPr lang="en-US" dirty="0"/>
          </a:p>
        </p:txBody>
      </p:sp>
      <p:pic>
        <p:nvPicPr>
          <p:cNvPr id="8" name="Picture 7" descr="A poster for a workshop&#10;&#10;Description automatically generated">
            <a:extLst>
              <a:ext uri="{FF2B5EF4-FFF2-40B4-BE49-F238E27FC236}">
                <a16:creationId xmlns:a16="http://schemas.microsoft.com/office/drawing/2014/main" id="{24C840A1-69CC-D78A-0613-6F85A8427AB2}"/>
              </a:ext>
            </a:extLst>
          </p:cNvPr>
          <p:cNvPicPr>
            <a:picLocks noChangeAspect="1"/>
          </p:cNvPicPr>
          <p:nvPr/>
        </p:nvPicPr>
        <p:blipFill rotWithShape="1">
          <a:blip r:embed="rId2"/>
          <a:srcRect l="16047" t="68530" r="16533" b="11972"/>
          <a:stretch/>
        </p:blipFill>
        <p:spPr>
          <a:xfrm>
            <a:off x="3188128" y="1927918"/>
            <a:ext cx="5346290" cy="8697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Content Placeholder 3">
            <a:extLst>
              <a:ext uri="{FF2B5EF4-FFF2-40B4-BE49-F238E27FC236}">
                <a16:creationId xmlns:a16="http://schemas.microsoft.com/office/drawing/2014/main" id="{B4E7F8F4-42E0-B7D1-3A58-6B336643FD55}"/>
              </a:ext>
            </a:extLst>
          </p:cNvPr>
          <p:cNvSpPr txBox="1">
            <a:spLocks/>
          </p:cNvSpPr>
          <p:nvPr/>
        </p:nvSpPr>
        <p:spPr>
          <a:xfrm>
            <a:off x="518624" y="2780717"/>
            <a:ext cx="8540430" cy="1968910"/>
          </a:xfrm>
          <a:prstGeom prst="rect">
            <a:avLst/>
          </a:prstGeom>
        </p:spPr>
        <p:txBody>
          <a:bodyPr vert="horz" lIns="91440" tIns="45720" rIns="91440" bIns="45720" rtlCol="0">
            <a:normAutofit fontScale="85000" lnSpcReduction="20000"/>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kern="1200">
                <a:solidFill>
                  <a:srgbClr val="40404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600" kern="1200">
                <a:solidFill>
                  <a:srgbClr val="40404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Workshop open to all</a:t>
            </a:r>
          </a:p>
          <a:p>
            <a:pPr marL="685800" lvl="1">
              <a:buFont typeface="Arial" panose="020B0604020202020204" pitchFamily="34" charset="0"/>
              <a:buChar char="•"/>
            </a:pPr>
            <a:r>
              <a:rPr lang="en-US" dirty="0"/>
              <a:t>Graduate and undergraduate FLAS recipients available for feedback and application review.</a:t>
            </a:r>
          </a:p>
          <a:p>
            <a:pPr marL="685800" lvl="1">
              <a:buFont typeface="Arial" panose="020B0604020202020204" pitchFamily="34" charset="0"/>
              <a:buChar char="•"/>
            </a:pPr>
            <a:r>
              <a:rPr lang="en-US" dirty="0"/>
              <a:t>Peer mentors with information about languages and school/life balance. </a:t>
            </a:r>
          </a:p>
          <a:p>
            <a:pPr marL="685800" lvl="1">
              <a:buFont typeface="Arial" panose="020B0604020202020204" pitchFamily="34" charset="0"/>
              <a:buChar char="•"/>
            </a:pPr>
            <a:r>
              <a:rPr lang="en-US" dirty="0"/>
              <a:t>Learn about FLAS Centers and other funding opportunities, as well as information from Writing Tutorial Services. </a:t>
            </a:r>
          </a:p>
          <a:p>
            <a:pPr marL="0" indent="0">
              <a:buNone/>
            </a:pPr>
            <a:endParaRPr lang="en-US" dirty="0"/>
          </a:p>
          <a:p>
            <a:endParaRPr lang="en-US" dirty="0"/>
          </a:p>
        </p:txBody>
      </p:sp>
    </p:spTree>
    <p:extLst>
      <p:ext uri="{BB962C8B-B14F-4D97-AF65-F5344CB8AC3E}">
        <p14:creationId xmlns:p14="http://schemas.microsoft.com/office/powerpoint/2010/main" val="3832426887"/>
      </p:ext>
    </p:extLst>
  </p:cSld>
  <p:clrMapOvr>
    <a:masterClrMapping/>
  </p:clrMapOvr>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Bloomington-template" id="{442B89A5-E1D6-184F-A554-257ED0F3CDD0}" vid="{43628B47-16EA-9748-9FE9-509C8BE95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s xmlns="b0a80559-2ec9-4a6a-93d3-a1b8f11cfae0" xsi:nil="true"/>
    <SharedWithUsers xmlns="5f5b38aa-493e-4ed8-ab26-6ff2aa2f0bdf">
      <UserInfo>
        <DisplayName>Pearson, Carl</DisplayName>
        <AccountId>17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2484698A702641A2E73CFC9DB26EAD" ma:contentTypeVersion="14" ma:contentTypeDescription="Create a new document." ma:contentTypeScope="" ma:versionID="4165f449b5a3bef72ace6cf74d8899ad">
  <xsd:schema xmlns:xsd="http://www.w3.org/2001/XMLSchema" xmlns:xs="http://www.w3.org/2001/XMLSchema" xmlns:p="http://schemas.microsoft.com/office/2006/metadata/properties" xmlns:ns2="5f5b38aa-493e-4ed8-ab26-6ff2aa2f0bdf" xmlns:ns3="b0a80559-2ec9-4a6a-93d3-a1b8f11cfae0" targetNamespace="http://schemas.microsoft.com/office/2006/metadata/properties" ma:root="true" ma:fieldsID="e712b3c41a023bf453bb623396e69b76" ns2:_="" ns3:_="">
    <xsd:import namespace="5f5b38aa-493e-4ed8-ab26-6ff2aa2f0bdf"/>
    <xsd:import namespace="b0a80559-2ec9-4a6a-93d3-a1b8f11cfae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comme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5b38aa-493e-4ed8-ab26-6ff2aa2f0bd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a80559-2ec9-4a6a-93d3-a1b8f11cfae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comments" ma:index="20" nillable="true" ma:displayName="comments" ma:format="Dropdown" ma:internalName="comments">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www.w3.org/XML/1998/namespace"/>
    <ds:schemaRef ds:uri="http://schemas.microsoft.com/office/infopath/2007/PartnerControls"/>
    <ds:schemaRef ds:uri="http://purl.org/dc/dcmitype/"/>
    <ds:schemaRef ds:uri="http://purl.org/dc/term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sharepoint/v3/fields"/>
    <ds:schemaRef ds:uri="b0a80559-2ec9-4a6a-93d3-a1b8f11cfae0"/>
    <ds:schemaRef ds:uri="5f5b38aa-493e-4ed8-ab26-6ff2aa2f0bdf"/>
  </ds:schemaRefs>
</ds:datastoreItem>
</file>

<file path=customXml/itemProps2.xml><?xml version="1.0" encoding="utf-8"?>
<ds:datastoreItem xmlns:ds="http://schemas.openxmlformats.org/officeDocument/2006/customXml" ds:itemID="{94BF7EFA-F197-4785-ADF2-9FCFD67BF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5b38aa-493e-4ed8-ab26-6ff2aa2f0bdf"/>
    <ds:schemaRef ds:uri="b0a80559-2ec9-4a6a-93d3-a1b8f11cfa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Main</Template>
  <TotalTime>26865</TotalTime>
  <Words>2143</Words>
  <Application>Microsoft Macintosh PowerPoint</Application>
  <PresentationFormat>On-screen Show (16:9)</PresentationFormat>
  <Paragraphs>263</Paragraphs>
  <Slides>22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BentonSansRegular</vt:lpstr>
      <vt:lpstr>Calibri</vt:lpstr>
      <vt:lpstr>Wingdings</vt:lpstr>
      <vt:lpstr>Main</vt:lpstr>
      <vt:lpstr>FLAS Infoshare Summer 2025 Academic Year 2025-26 </vt:lpstr>
      <vt:lpstr>Foreign Language and Area Studies (FLAS) Awards</vt:lpstr>
      <vt:lpstr>Award Amounts</vt:lpstr>
      <vt:lpstr>FLAS is for study at IU or abroad</vt:lpstr>
      <vt:lpstr>Eligibility</vt:lpstr>
      <vt:lpstr>How to Apply</vt:lpstr>
      <vt:lpstr>Application Materials</vt:lpstr>
      <vt:lpstr>Application Tips</vt:lpstr>
      <vt:lpstr>Application Tips cont.</vt:lpstr>
      <vt:lpstr>FAQs </vt:lpstr>
      <vt:lpstr>Can I use my Academic Year award at other institutions? Yes. Many students study abroad during the academic year.   </vt:lpstr>
      <vt:lpstr>Can I get FLAS for the Fall or Spring semester only? No. The AY FLAS term is both Fall and Spring.</vt:lpstr>
      <vt:lpstr>Indiana University FLAS-Granting Centers African Studies Program</vt:lpstr>
      <vt:lpstr>Indiana University FLAS-Granting Centers Inner Asian &amp; Uralic National Resource Center</vt:lpstr>
      <vt:lpstr>Indiana University FLAS-Granting Centers Center for the Study of the  Middle East</vt:lpstr>
      <vt:lpstr>Indiana University FLAS-Granting Centers Center for Latin American and Caribbean Studies</vt:lpstr>
      <vt:lpstr>Indiana University FLAS-Granting Centers Islamic Studies Program</vt:lpstr>
      <vt:lpstr>Indiana University FLAS-Granting Centers Robert F. Byrnes Russian &amp; East European Institute</vt:lpstr>
      <vt:lpstr>Indiana University FLAS-Granting Centers Institute for European Studies</vt:lpstr>
      <vt:lpstr>Indiana University FLAS-Granting Centers Center for the Study of Global Change</vt:lpstr>
      <vt:lpstr>Hamilton Lugar School Language Workshop languageworkshop.indiana.edu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Unnecessarily extra long title of presentation</dc:title>
  <dc:creator>Janae Cummings</dc:creator>
  <cp:lastModifiedBy>Maschino, Tyler</cp:lastModifiedBy>
  <cp:revision>447</cp:revision>
  <cp:lastPrinted>2019-08-16T02:04:23Z</cp:lastPrinted>
  <dcterms:created xsi:type="dcterms:W3CDTF">2018-10-24T16:42:20Z</dcterms:created>
  <dcterms:modified xsi:type="dcterms:W3CDTF">2024-10-17T17:20:52Z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0x010100332484698A702641A2E73CFC9DB26EAD</vt:lpwstr>
  </property>
</Properties>
</file>